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6"/>
  </p:notesMasterIdLst>
  <p:sldIdLst>
    <p:sldId id="256" r:id="rId2"/>
    <p:sldId id="336" r:id="rId3"/>
    <p:sldId id="321" r:id="rId4"/>
    <p:sldId id="318" r:id="rId5"/>
    <p:sldId id="326" r:id="rId6"/>
    <p:sldId id="320" r:id="rId7"/>
    <p:sldId id="273" r:id="rId8"/>
    <p:sldId id="274" r:id="rId9"/>
    <p:sldId id="307" r:id="rId10"/>
    <p:sldId id="298" r:id="rId11"/>
    <p:sldId id="299" r:id="rId12"/>
    <p:sldId id="300" r:id="rId13"/>
    <p:sldId id="275" r:id="rId14"/>
    <p:sldId id="276" r:id="rId15"/>
    <p:sldId id="263" r:id="rId16"/>
    <p:sldId id="257" r:id="rId17"/>
    <p:sldId id="322" r:id="rId18"/>
    <p:sldId id="331" r:id="rId19"/>
    <p:sldId id="264" r:id="rId20"/>
    <p:sldId id="337" r:id="rId21"/>
    <p:sldId id="323" r:id="rId22"/>
    <p:sldId id="338" r:id="rId23"/>
    <p:sldId id="278" r:id="rId24"/>
    <p:sldId id="333" r:id="rId25"/>
    <p:sldId id="293" r:id="rId26"/>
    <p:sldId id="334" r:id="rId27"/>
    <p:sldId id="317" r:id="rId28"/>
    <p:sldId id="302" r:id="rId29"/>
    <p:sldId id="291" r:id="rId30"/>
    <p:sldId id="335" r:id="rId31"/>
    <p:sldId id="295" r:id="rId32"/>
    <p:sldId id="339" r:id="rId33"/>
    <p:sldId id="267" r:id="rId34"/>
    <p:sldId id="269" r:id="rId35"/>
  </p:sldIdLst>
  <p:sldSz cx="12192000" cy="6858000"/>
  <p:notesSz cx="6881813" cy="96615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e Nielsen" initials="HN" lastIdx="1" clrIdx="0">
    <p:extLst>
      <p:ext uri="{19B8F6BF-5375-455C-9EA6-DF929625EA0E}">
        <p15:presenceInfo xmlns:p15="http://schemas.microsoft.com/office/powerpoint/2012/main" userId="6fd418bdcfe26b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 Nielsen" userId="6fd418bdcfe26be7" providerId="LiveId" clId="{83893966-EC6C-49AE-9445-D91A92597548}"/>
    <pc:docChg chg="delSld">
      <pc:chgData name="Hanne Nielsen" userId="6fd418bdcfe26be7" providerId="LiveId" clId="{83893966-EC6C-49AE-9445-D91A92597548}" dt="2020-10-09T05:33:11.178" v="2" actId="47"/>
      <pc:docMkLst>
        <pc:docMk/>
      </pc:docMkLst>
      <pc:sldChg chg="del">
        <pc:chgData name="Hanne Nielsen" userId="6fd418bdcfe26be7" providerId="LiveId" clId="{83893966-EC6C-49AE-9445-D91A92597548}" dt="2020-10-09T05:33:07.129" v="1" actId="47"/>
        <pc:sldMkLst>
          <pc:docMk/>
          <pc:sldMk cId="3495145291" sldId="327"/>
        </pc:sldMkLst>
      </pc:sldChg>
      <pc:sldChg chg="del">
        <pc:chgData name="Hanne Nielsen" userId="6fd418bdcfe26be7" providerId="LiveId" clId="{83893966-EC6C-49AE-9445-D91A92597548}" dt="2020-10-09T05:33:01.289" v="0" actId="47"/>
        <pc:sldMkLst>
          <pc:docMk/>
          <pc:sldMk cId="809646261" sldId="329"/>
        </pc:sldMkLst>
      </pc:sldChg>
      <pc:sldChg chg="del">
        <pc:chgData name="Hanne Nielsen" userId="6fd418bdcfe26be7" providerId="LiveId" clId="{83893966-EC6C-49AE-9445-D91A92597548}" dt="2020-10-09T05:33:11.178" v="2" actId="47"/>
        <pc:sldMkLst>
          <pc:docMk/>
          <pc:sldMk cId="2036758021" sldId="330"/>
        </pc:sldMkLst>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'Ark1'!$B$1</c:f>
              <c:strCache>
                <c:ptCount val="1"/>
                <c:pt idx="0">
                  <c:v>Serie 1</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strRef>
              <c:f>'Ark1'!$A$2:$A$16</c:f>
              <c:strCache>
                <c:ptCount val="15"/>
                <c:pt idx="0">
                  <c:v>Kategori 1</c:v>
                </c:pt>
                <c:pt idx="1">
                  <c:v>Kategori 2</c:v>
                </c:pt>
                <c:pt idx="2">
                  <c:v>Kategori 3</c:v>
                </c:pt>
                <c:pt idx="3">
                  <c:v>Kategori 4</c:v>
                </c:pt>
                <c:pt idx="4">
                  <c:v>Kategori 5</c:v>
                </c:pt>
                <c:pt idx="5">
                  <c:v>Kategori 6</c:v>
                </c:pt>
                <c:pt idx="6">
                  <c:v>Kategori 7</c:v>
                </c:pt>
                <c:pt idx="7">
                  <c:v>Kategori 8</c:v>
                </c:pt>
                <c:pt idx="8">
                  <c:v>Kategori 9</c:v>
                </c:pt>
                <c:pt idx="9">
                  <c:v>Kategori 10 </c:v>
                </c:pt>
                <c:pt idx="10">
                  <c:v>Kategori 11</c:v>
                </c:pt>
                <c:pt idx="11">
                  <c:v>Kategori 12</c:v>
                </c:pt>
                <c:pt idx="12">
                  <c:v>Kategori 13</c:v>
                </c:pt>
                <c:pt idx="13">
                  <c:v>Kategori 14</c:v>
                </c:pt>
                <c:pt idx="14">
                  <c:v>Kategori 15</c:v>
                </c:pt>
              </c:strCache>
            </c:strRef>
          </c:cat>
          <c:val>
            <c:numRef>
              <c:f>'Ark1'!$B$2:$B$16</c:f>
              <c:numCache>
                <c:formatCode>General</c:formatCode>
                <c:ptCount val="15"/>
                <c:pt idx="0">
                  <c:v>0.3</c:v>
                </c:pt>
                <c:pt idx="1">
                  <c:v>0.5</c:v>
                </c:pt>
                <c:pt idx="2">
                  <c:v>1.5</c:v>
                </c:pt>
                <c:pt idx="3">
                  <c:v>0</c:v>
                </c:pt>
                <c:pt idx="4">
                  <c:v>0.2</c:v>
                </c:pt>
                <c:pt idx="5">
                  <c:v>3</c:v>
                </c:pt>
                <c:pt idx="6">
                  <c:v>0.5</c:v>
                </c:pt>
                <c:pt idx="7">
                  <c:v>3.2</c:v>
                </c:pt>
                <c:pt idx="8">
                  <c:v>0.5</c:v>
                </c:pt>
                <c:pt idx="9">
                  <c:v>4.5</c:v>
                </c:pt>
                <c:pt idx="10">
                  <c:v>1.5</c:v>
                </c:pt>
                <c:pt idx="11">
                  <c:v>3.2</c:v>
                </c:pt>
                <c:pt idx="12">
                  <c:v>2</c:v>
                </c:pt>
                <c:pt idx="13">
                  <c:v>5</c:v>
                </c:pt>
                <c:pt idx="14">
                  <c:v>3.2</c:v>
                </c:pt>
              </c:numCache>
            </c:numRef>
          </c:val>
          <c:smooth val="0"/>
          <c:extLst>
            <c:ext xmlns:c16="http://schemas.microsoft.com/office/drawing/2014/chart" uri="{C3380CC4-5D6E-409C-BE32-E72D297353CC}">
              <c16:uniqueId val="{00000001-BA46-443F-935F-EC2A0732740C}"/>
            </c:ext>
          </c:extLst>
        </c:ser>
        <c:dLbls>
          <c:showLegendKey val="0"/>
          <c:showVal val="0"/>
          <c:showCatName val="0"/>
          <c:showSerName val="0"/>
          <c:showPercent val="0"/>
          <c:showBubbleSize val="0"/>
        </c:dLbls>
        <c:smooth val="0"/>
        <c:axId val="307338512"/>
        <c:axId val="307338904"/>
      </c:lineChart>
      <c:catAx>
        <c:axId val="307338512"/>
        <c:scaling>
          <c:orientation val="minMax"/>
        </c:scaling>
        <c:delete val="1"/>
        <c:axPos val="b"/>
        <c:numFmt formatCode="General" sourceLinked="1"/>
        <c:majorTickMark val="none"/>
        <c:minorTickMark val="none"/>
        <c:tickLblPos val="nextTo"/>
        <c:crossAx val="307338904"/>
        <c:crosses val="autoZero"/>
        <c:auto val="1"/>
        <c:lblAlgn val="ctr"/>
        <c:lblOffset val="100"/>
        <c:noMultiLvlLbl val="0"/>
      </c:catAx>
      <c:valAx>
        <c:axId val="3073389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307338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'Ark1'!$C$1</c:f>
              <c:strCache>
                <c:ptCount val="1"/>
                <c:pt idx="0">
                  <c:v>Serie 2</c:v>
                </c:pt>
              </c:strCache>
            </c:strRef>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strRef>
              <c:f>'Ark1'!$A$2:$A$16</c:f>
              <c:strCache>
                <c:ptCount val="15"/>
                <c:pt idx="0">
                  <c:v>Kategori 1</c:v>
                </c:pt>
                <c:pt idx="1">
                  <c:v>Kategori 2</c:v>
                </c:pt>
                <c:pt idx="2">
                  <c:v>Kategori 3</c:v>
                </c:pt>
                <c:pt idx="3">
                  <c:v>Kategori 4</c:v>
                </c:pt>
                <c:pt idx="4">
                  <c:v>Kategori 5</c:v>
                </c:pt>
                <c:pt idx="5">
                  <c:v>Kategori 6</c:v>
                </c:pt>
                <c:pt idx="6">
                  <c:v>Kategori 7</c:v>
                </c:pt>
                <c:pt idx="7">
                  <c:v>Kategori 8</c:v>
                </c:pt>
                <c:pt idx="8">
                  <c:v>Kategori 9</c:v>
                </c:pt>
                <c:pt idx="9">
                  <c:v>Kategori 10</c:v>
                </c:pt>
                <c:pt idx="10">
                  <c:v>Kategori 11</c:v>
                </c:pt>
                <c:pt idx="11">
                  <c:v>Kategori 12</c:v>
                </c:pt>
                <c:pt idx="12">
                  <c:v>Kategori 13</c:v>
                </c:pt>
                <c:pt idx="13">
                  <c:v>Kategori 14</c:v>
                </c:pt>
                <c:pt idx="14">
                  <c:v>Kategori 15</c:v>
                </c:pt>
              </c:strCache>
            </c:strRef>
          </c:cat>
          <c:val>
            <c:numRef>
              <c:f>'Ark1'!$C$2:$C$16</c:f>
              <c:numCache>
                <c:formatCode>General</c:formatCode>
                <c:ptCount val="15"/>
                <c:pt idx="0">
                  <c:v>3</c:v>
                </c:pt>
                <c:pt idx="1">
                  <c:v>2.8</c:v>
                </c:pt>
                <c:pt idx="2">
                  <c:v>2.6</c:v>
                </c:pt>
                <c:pt idx="3">
                  <c:v>2.4</c:v>
                </c:pt>
                <c:pt idx="4">
                  <c:v>3.5</c:v>
                </c:pt>
                <c:pt idx="5">
                  <c:v>2.4</c:v>
                </c:pt>
                <c:pt idx="6">
                  <c:v>2</c:v>
                </c:pt>
                <c:pt idx="7">
                  <c:v>2.5</c:v>
                </c:pt>
                <c:pt idx="8">
                  <c:v>1.5</c:v>
                </c:pt>
                <c:pt idx="9">
                  <c:v>2</c:v>
                </c:pt>
                <c:pt idx="10">
                  <c:v>0.5</c:v>
                </c:pt>
                <c:pt idx="11">
                  <c:v>1.5</c:v>
                </c:pt>
                <c:pt idx="12">
                  <c:v>1</c:v>
                </c:pt>
                <c:pt idx="13">
                  <c:v>1.5</c:v>
                </c:pt>
                <c:pt idx="14">
                  <c:v>0.5</c:v>
                </c:pt>
              </c:numCache>
            </c:numRef>
          </c:val>
          <c:smooth val="0"/>
          <c:extLst>
            <c:ext xmlns:c16="http://schemas.microsoft.com/office/drawing/2014/chart" uri="{C3380CC4-5D6E-409C-BE32-E72D297353CC}">
              <c16:uniqueId val="{00000001-785C-4979-A17C-341671B08CFC}"/>
            </c:ext>
          </c:extLst>
        </c:ser>
        <c:dLbls>
          <c:showLegendKey val="0"/>
          <c:showVal val="0"/>
          <c:showCatName val="0"/>
          <c:showSerName val="0"/>
          <c:showPercent val="0"/>
          <c:showBubbleSize val="0"/>
        </c:dLbls>
        <c:smooth val="0"/>
        <c:axId val="308996232"/>
        <c:axId val="308996624"/>
      </c:lineChart>
      <c:catAx>
        <c:axId val="308996232"/>
        <c:scaling>
          <c:orientation val="minMax"/>
        </c:scaling>
        <c:delete val="1"/>
        <c:axPos val="b"/>
        <c:numFmt formatCode="General" sourceLinked="1"/>
        <c:majorTickMark val="none"/>
        <c:minorTickMark val="none"/>
        <c:tickLblPos val="nextTo"/>
        <c:crossAx val="308996624"/>
        <c:crosses val="autoZero"/>
        <c:auto val="1"/>
        <c:lblAlgn val="ctr"/>
        <c:lblOffset val="100"/>
        <c:noMultiLvlLbl val="0"/>
      </c:catAx>
      <c:valAx>
        <c:axId val="3089966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308996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'Ark1'!$B$1</c:f>
              <c:strCache>
                <c:ptCount val="1"/>
                <c:pt idx="0">
                  <c:v>Serie 1</c:v>
                </c:pt>
              </c:strCache>
            </c:strRef>
          </c:tx>
          <c:spPr>
            <a:ln w="28575" cap="rnd">
              <a:solidFill>
                <a:schemeClr val="accent1"/>
              </a:solidFill>
              <a:round/>
            </a:ln>
            <a:effectLst/>
          </c:spPr>
          <c:marker>
            <c:symbol val="none"/>
          </c:marker>
          <c:cat>
            <c:strRef>
              <c:f>'Ark1'!$A$2:$A$15</c:f>
              <c:strCache>
                <c:ptCount val="4"/>
                <c:pt idx="0">
                  <c:v>Kategori 1</c:v>
                </c:pt>
                <c:pt idx="1">
                  <c:v>Kategori 2</c:v>
                </c:pt>
                <c:pt idx="2">
                  <c:v>Kategori 3</c:v>
                </c:pt>
                <c:pt idx="3">
                  <c:v>Kategori 4</c:v>
                </c:pt>
              </c:strCache>
            </c:strRef>
          </c:cat>
          <c:val>
            <c:numRef>
              <c:f>'Ark1'!$B$2:$B$15</c:f>
              <c:numCache>
                <c:formatCode>General</c:formatCode>
                <c:ptCount val="14"/>
                <c:pt idx="0">
                  <c:v>0.4</c:v>
                </c:pt>
                <c:pt idx="1">
                  <c:v>0.6</c:v>
                </c:pt>
                <c:pt idx="2">
                  <c:v>0.8</c:v>
                </c:pt>
                <c:pt idx="3">
                  <c:v>1</c:v>
                </c:pt>
                <c:pt idx="4">
                  <c:v>1.2</c:v>
                </c:pt>
                <c:pt idx="5">
                  <c:v>1.4</c:v>
                </c:pt>
                <c:pt idx="6">
                  <c:v>1.6</c:v>
                </c:pt>
                <c:pt idx="7">
                  <c:v>1.8</c:v>
                </c:pt>
                <c:pt idx="8">
                  <c:v>2</c:v>
                </c:pt>
                <c:pt idx="9">
                  <c:v>2</c:v>
                </c:pt>
                <c:pt idx="10">
                  <c:v>2</c:v>
                </c:pt>
                <c:pt idx="11">
                  <c:v>1.8</c:v>
                </c:pt>
                <c:pt idx="12">
                  <c:v>1.6</c:v>
                </c:pt>
                <c:pt idx="13">
                  <c:v>1.4</c:v>
                </c:pt>
              </c:numCache>
            </c:numRef>
          </c:val>
          <c:smooth val="0"/>
          <c:extLst>
            <c:ext xmlns:c16="http://schemas.microsoft.com/office/drawing/2014/chart" uri="{C3380CC4-5D6E-409C-BE32-E72D297353CC}">
              <c16:uniqueId val="{00000000-B62C-420E-B049-45994BD7F9CA}"/>
            </c:ext>
          </c:extLst>
        </c:ser>
        <c:ser>
          <c:idx val="1"/>
          <c:order val="1"/>
          <c:tx>
            <c:strRef>
              <c:f>'Ark1'!$C$1</c:f>
              <c:strCache>
                <c:ptCount val="1"/>
                <c:pt idx="0">
                  <c:v>Serie 2</c:v>
                </c:pt>
              </c:strCache>
            </c:strRef>
          </c:tx>
          <c:spPr>
            <a:ln w="28575" cap="rnd">
              <a:solidFill>
                <a:schemeClr val="accent2"/>
              </a:solidFill>
              <a:round/>
            </a:ln>
            <a:effectLst/>
          </c:spPr>
          <c:marker>
            <c:symbol val="none"/>
          </c:marker>
          <c:cat>
            <c:strRef>
              <c:f>'Ark1'!$A$2:$A$15</c:f>
              <c:strCache>
                <c:ptCount val="4"/>
                <c:pt idx="0">
                  <c:v>Kategori 1</c:v>
                </c:pt>
                <c:pt idx="1">
                  <c:v>Kategori 2</c:v>
                </c:pt>
                <c:pt idx="2">
                  <c:v>Kategori 3</c:v>
                </c:pt>
                <c:pt idx="3">
                  <c:v>Kategori 4</c:v>
                </c:pt>
              </c:strCache>
            </c:strRef>
          </c:cat>
          <c:val>
            <c:numRef>
              <c:f>'Ark1'!$C$2:$C$15</c:f>
              <c:numCache>
                <c:formatCode>General</c:formatCode>
                <c:ptCount val="14"/>
                <c:pt idx="0">
                  <c:v>3</c:v>
                </c:pt>
                <c:pt idx="1">
                  <c:v>2.8</c:v>
                </c:pt>
                <c:pt idx="2">
                  <c:v>2.6</c:v>
                </c:pt>
                <c:pt idx="3">
                  <c:v>2.4</c:v>
                </c:pt>
                <c:pt idx="4">
                  <c:v>2.2000000000000002</c:v>
                </c:pt>
                <c:pt idx="5">
                  <c:v>2</c:v>
                </c:pt>
                <c:pt idx="6">
                  <c:v>1.8</c:v>
                </c:pt>
                <c:pt idx="7">
                  <c:v>1.6</c:v>
                </c:pt>
                <c:pt idx="8">
                  <c:v>1.4</c:v>
                </c:pt>
                <c:pt idx="9">
                  <c:v>1.2</c:v>
                </c:pt>
                <c:pt idx="10">
                  <c:v>1</c:v>
                </c:pt>
                <c:pt idx="11">
                  <c:v>0.8</c:v>
                </c:pt>
                <c:pt idx="12">
                  <c:v>0.6</c:v>
                </c:pt>
                <c:pt idx="13">
                  <c:v>0.4</c:v>
                </c:pt>
              </c:numCache>
            </c:numRef>
          </c:val>
          <c:smooth val="0"/>
          <c:extLst>
            <c:ext xmlns:c16="http://schemas.microsoft.com/office/drawing/2014/chart" uri="{C3380CC4-5D6E-409C-BE32-E72D297353CC}">
              <c16:uniqueId val="{00000001-B62C-420E-B049-45994BD7F9CA}"/>
            </c:ext>
          </c:extLst>
        </c:ser>
        <c:dLbls>
          <c:showLegendKey val="0"/>
          <c:showVal val="0"/>
          <c:showCatName val="0"/>
          <c:showSerName val="0"/>
          <c:showPercent val="0"/>
          <c:showBubbleSize val="0"/>
        </c:dLbls>
        <c:smooth val="0"/>
        <c:axId val="308997408"/>
        <c:axId val="308997800"/>
      </c:lineChart>
      <c:catAx>
        <c:axId val="308997408"/>
        <c:scaling>
          <c:orientation val="minMax"/>
        </c:scaling>
        <c:delete val="1"/>
        <c:axPos val="b"/>
        <c:numFmt formatCode="General" sourceLinked="1"/>
        <c:majorTickMark val="none"/>
        <c:minorTickMark val="none"/>
        <c:tickLblPos val="nextTo"/>
        <c:crossAx val="308997800"/>
        <c:crosses val="autoZero"/>
        <c:auto val="1"/>
        <c:lblAlgn val="ctr"/>
        <c:lblOffset val="100"/>
        <c:noMultiLvlLbl val="0"/>
      </c:catAx>
      <c:valAx>
        <c:axId val="3089978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30899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0F0E0-104F-4BEF-9E0E-236E693910D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a-DK"/>
        </a:p>
      </dgm:t>
    </dgm:pt>
    <dgm:pt modelId="{B4C5F931-F9EC-478C-9E23-F400D222DFC8}">
      <dgm:prSet phldrT="[Tekst]" custT="1"/>
      <dgm:spPr/>
      <dgm:t>
        <a:bodyPr/>
        <a:lstStyle/>
        <a:p>
          <a:r>
            <a:rPr lang="da-DK" sz="1200" dirty="0"/>
            <a:t>Konfrontation med tab/deficits</a:t>
          </a:r>
        </a:p>
      </dgm:t>
    </dgm:pt>
    <dgm:pt modelId="{61DF66AE-716E-4CF9-B0BB-C11C0A5BF6A4}" type="parTrans" cxnId="{10D9C419-2076-4601-9269-89E8E80B7300}">
      <dgm:prSet/>
      <dgm:spPr/>
      <dgm:t>
        <a:bodyPr/>
        <a:lstStyle/>
        <a:p>
          <a:endParaRPr lang="da-DK"/>
        </a:p>
      </dgm:t>
    </dgm:pt>
    <dgm:pt modelId="{668E7E27-C331-4AF2-AE8B-5023C0C7DA2A}" type="sibTrans" cxnId="{10D9C419-2076-4601-9269-89E8E80B7300}">
      <dgm:prSet/>
      <dgm:spPr/>
      <dgm:t>
        <a:bodyPr/>
        <a:lstStyle/>
        <a:p>
          <a:endParaRPr lang="da-DK"/>
        </a:p>
      </dgm:t>
    </dgm:pt>
    <dgm:pt modelId="{D70707BA-79CA-4024-AC82-4AB511C17864}">
      <dgm:prSet phldrT="[Tekst]" custT="1"/>
      <dgm:spPr/>
      <dgm:t>
        <a:bodyPr/>
        <a:lstStyle/>
        <a:p>
          <a:r>
            <a:rPr lang="da-DK" sz="1200" dirty="0" err="1"/>
            <a:t>Alarmbered-skab</a:t>
          </a:r>
          <a:endParaRPr lang="da-DK" sz="1200" dirty="0"/>
        </a:p>
      </dgm:t>
    </dgm:pt>
    <dgm:pt modelId="{85A3A78D-D101-4656-8B7A-A5596DFC3AD9}" type="parTrans" cxnId="{653456A0-4EC4-4B6E-A65B-4AD54AAEB8EB}">
      <dgm:prSet/>
      <dgm:spPr/>
      <dgm:t>
        <a:bodyPr/>
        <a:lstStyle/>
        <a:p>
          <a:endParaRPr lang="da-DK"/>
        </a:p>
      </dgm:t>
    </dgm:pt>
    <dgm:pt modelId="{B1BCF09A-3870-4FAA-AD7C-6CC1268503B8}" type="sibTrans" cxnId="{653456A0-4EC4-4B6E-A65B-4AD54AAEB8EB}">
      <dgm:prSet/>
      <dgm:spPr/>
      <dgm:t>
        <a:bodyPr/>
        <a:lstStyle/>
        <a:p>
          <a:endParaRPr lang="da-DK"/>
        </a:p>
      </dgm:t>
    </dgm:pt>
    <dgm:pt modelId="{E0A98E98-B95E-4F16-B849-CC2DF56E406C}">
      <dgm:prSet phldrT="[Tekst]" custT="1"/>
      <dgm:spPr/>
      <dgm:t>
        <a:bodyPr/>
        <a:lstStyle/>
        <a:p>
          <a:r>
            <a:rPr lang="da-DK" sz="1200" dirty="0"/>
            <a:t>Psykisk forsvar: Undgåelses- el. sikkerheds-strategier</a:t>
          </a:r>
        </a:p>
      </dgm:t>
    </dgm:pt>
    <dgm:pt modelId="{D42C7D5F-F20B-4B25-A875-F8220F6DEF10}" type="parTrans" cxnId="{6B3C0496-ED35-45CE-BEFD-8A1B9AFA08BA}">
      <dgm:prSet/>
      <dgm:spPr/>
      <dgm:t>
        <a:bodyPr/>
        <a:lstStyle/>
        <a:p>
          <a:endParaRPr lang="da-DK"/>
        </a:p>
      </dgm:t>
    </dgm:pt>
    <dgm:pt modelId="{EF50D7CE-68BE-4CB6-8D8C-DCD798F8B3A1}" type="sibTrans" cxnId="{6B3C0496-ED35-45CE-BEFD-8A1B9AFA08BA}">
      <dgm:prSet/>
      <dgm:spPr/>
      <dgm:t>
        <a:bodyPr/>
        <a:lstStyle/>
        <a:p>
          <a:endParaRPr lang="da-DK"/>
        </a:p>
      </dgm:t>
    </dgm:pt>
    <dgm:pt modelId="{8CCB8743-982D-49E3-871E-E3AEA48DD610}">
      <dgm:prSet phldrT="[Tekst]" custT="1"/>
      <dgm:spPr/>
      <dgm:t>
        <a:bodyPr/>
        <a:lstStyle/>
        <a:p>
          <a:r>
            <a:rPr lang="da-DK" sz="1200" dirty="0"/>
            <a:t>Over-/under-aktivering</a:t>
          </a:r>
        </a:p>
      </dgm:t>
    </dgm:pt>
    <dgm:pt modelId="{50C19A95-E43E-435F-8205-C75E3B4375D5}" type="parTrans" cxnId="{AA144E3A-1E14-47C9-AF50-93053288DA16}">
      <dgm:prSet/>
      <dgm:spPr/>
      <dgm:t>
        <a:bodyPr/>
        <a:lstStyle/>
        <a:p>
          <a:endParaRPr lang="da-DK"/>
        </a:p>
      </dgm:t>
    </dgm:pt>
    <dgm:pt modelId="{B76416C8-1F84-4E34-996C-B041EF2D989C}" type="sibTrans" cxnId="{AA144E3A-1E14-47C9-AF50-93053288DA16}">
      <dgm:prSet/>
      <dgm:spPr/>
      <dgm:t>
        <a:bodyPr/>
        <a:lstStyle/>
        <a:p>
          <a:endParaRPr lang="da-DK"/>
        </a:p>
      </dgm:t>
    </dgm:pt>
    <dgm:pt modelId="{A0937640-4280-4CFF-ACEA-15AEE3728657}">
      <dgm:prSet phldrT="[Tekst]" custT="1"/>
      <dgm:spPr/>
      <dgm:t>
        <a:bodyPr/>
        <a:lstStyle/>
        <a:p>
          <a:r>
            <a:rPr lang="da-DK" sz="1200" dirty="0"/>
            <a:t>Øget spænding</a:t>
          </a:r>
        </a:p>
        <a:p>
          <a:r>
            <a:rPr lang="da-DK" sz="1200" dirty="0"/>
            <a:t>på den lange bane</a:t>
          </a:r>
        </a:p>
      </dgm:t>
    </dgm:pt>
    <dgm:pt modelId="{637F380D-F975-49BA-B959-3228D610AA54}" type="parTrans" cxnId="{20B5ED83-8438-4F3B-B322-6BBBC2A45A78}">
      <dgm:prSet/>
      <dgm:spPr/>
      <dgm:t>
        <a:bodyPr/>
        <a:lstStyle/>
        <a:p>
          <a:endParaRPr lang="da-DK"/>
        </a:p>
      </dgm:t>
    </dgm:pt>
    <dgm:pt modelId="{E01B88F6-8A39-4AAB-B800-7D76E09C2766}" type="sibTrans" cxnId="{20B5ED83-8438-4F3B-B322-6BBBC2A45A78}">
      <dgm:prSet/>
      <dgm:spPr/>
      <dgm:t>
        <a:bodyPr/>
        <a:lstStyle/>
        <a:p>
          <a:endParaRPr lang="da-DK"/>
        </a:p>
      </dgm:t>
    </dgm:pt>
    <dgm:pt modelId="{20486F08-E8A5-4E8C-B2F3-9169A3BD94D2}">
      <dgm:prSet phldrT="[Tekst]" custT="1"/>
      <dgm:spPr/>
      <dgm:t>
        <a:bodyPr/>
        <a:lstStyle/>
        <a:p>
          <a:r>
            <a:rPr lang="da-DK" sz="1200" dirty="0"/>
            <a:t>Symptom-forstærkning/</a:t>
          </a:r>
        </a:p>
        <a:p>
          <a:r>
            <a:rPr lang="da-DK" sz="1200" dirty="0" err="1"/>
            <a:t>Kronificering</a:t>
          </a:r>
          <a:endParaRPr lang="da-DK" sz="1200" dirty="0"/>
        </a:p>
      </dgm:t>
    </dgm:pt>
    <dgm:pt modelId="{BD66FCA8-6BF1-4417-BF03-8276ECB106BD}" type="parTrans" cxnId="{00B33785-A1D6-4959-B2BC-6D4F83CB7B7F}">
      <dgm:prSet/>
      <dgm:spPr/>
      <dgm:t>
        <a:bodyPr/>
        <a:lstStyle/>
        <a:p>
          <a:endParaRPr lang="da-DK"/>
        </a:p>
      </dgm:t>
    </dgm:pt>
    <dgm:pt modelId="{7F246854-18BC-47D1-BCEE-2AA687256888}" type="sibTrans" cxnId="{00B33785-A1D6-4959-B2BC-6D4F83CB7B7F}">
      <dgm:prSet/>
      <dgm:spPr/>
      <dgm:t>
        <a:bodyPr/>
        <a:lstStyle/>
        <a:p>
          <a:endParaRPr lang="da-DK"/>
        </a:p>
      </dgm:t>
    </dgm:pt>
    <dgm:pt modelId="{1B528E8F-3E86-4CBB-AA1D-42557619C212}">
      <dgm:prSet phldrT="[Tekst]" custT="1"/>
      <dgm:spPr/>
      <dgm:t>
        <a:bodyPr/>
        <a:lstStyle/>
        <a:p>
          <a:r>
            <a:rPr lang="da-DK" sz="1200" dirty="0"/>
            <a:t>Risikoadfærd </a:t>
          </a:r>
        </a:p>
        <a:p>
          <a:r>
            <a:rPr lang="da-DK" sz="1200" dirty="0"/>
            <a:t>Oplevelse af </a:t>
          </a:r>
          <a:r>
            <a:rPr lang="da-DK" sz="1200" dirty="0" err="1"/>
            <a:t>utilstrækkeligh</a:t>
          </a:r>
          <a:endParaRPr lang="da-DK" sz="1200" dirty="0"/>
        </a:p>
        <a:p>
          <a:r>
            <a:rPr lang="da-DK" sz="1200" dirty="0"/>
            <a:t>Negativ forventning</a:t>
          </a:r>
        </a:p>
      </dgm:t>
    </dgm:pt>
    <dgm:pt modelId="{144A8827-D77F-455D-8F8A-23F1E490D83F}" type="parTrans" cxnId="{E6CC08FC-36B3-4DA7-A8E5-83F44685B85D}">
      <dgm:prSet/>
      <dgm:spPr/>
      <dgm:t>
        <a:bodyPr/>
        <a:lstStyle/>
        <a:p>
          <a:endParaRPr lang="da-DK"/>
        </a:p>
      </dgm:t>
    </dgm:pt>
    <dgm:pt modelId="{7119AF2A-F6F9-4178-AAB8-AEECC5ECC701}" type="sibTrans" cxnId="{E6CC08FC-36B3-4DA7-A8E5-83F44685B85D}">
      <dgm:prSet/>
      <dgm:spPr/>
      <dgm:t>
        <a:bodyPr/>
        <a:lstStyle/>
        <a:p>
          <a:endParaRPr lang="da-DK"/>
        </a:p>
      </dgm:t>
    </dgm:pt>
    <dgm:pt modelId="{1420F4D2-92A2-4AED-9D67-0FEDE9D203EA}" type="pres">
      <dgm:prSet presAssocID="{B9E0F0E0-104F-4BEF-9E0E-236E693910D9}" presName="cycle" presStyleCnt="0">
        <dgm:presLayoutVars>
          <dgm:dir/>
          <dgm:resizeHandles val="exact"/>
        </dgm:presLayoutVars>
      </dgm:prSet>
      <dgm:spPr/>
    </dgm:pt>
    <dgm:pt modelId="{A1888EBC-0888-4096-8F1C-62950A63049C}" type="pres">
      <dgm:prSet presAssocID="{B4C5F931-F9EC-478C-9E23-F400D222DFC8}" presName="node" presStyleLbl="node1" presStyleIdx="0" presStyleCnt="7" custScaleY="96376">
        <dgm:presLayoutVars>
          <dgm:bulletEnabled val="1"/>
        </dgm:presLayoutVars>
      </dgm:prSet>
      <dgm:spPr/>
    </dgm:pt>
    <dgm:pt modelId="{AE38931D-4902-428A-8110-EF5FD2DEC7A3}" type="pres">
      <dgm:prSet presAssocID="{B4C5F931-F9EC-478C-9E23-F400D222DFC8}" presName="spNode" presStyleCnt="0"/>
      <dgm:spPr/>
    </dgm:pt>
    <dgm:pt modelId="{0D1937C4-B6A7-423F-85B1-574C85C91FF4}" type="pres">
      <dgm:prSet presAssocID="{668E7E27-C331-4AF2-AE8B-5023C0C7DA2A}" presName="sibTrans" presStyleLbl="sibTrans1D1" presStyleIdx="0" presStyleCnt="7"/>
      <dgm:spPr/>
    </dgm:pt>
    <dgm:pt modelId="{2348A238-A646-4228-886C-4FA5AFD14BB9}" type="pres">
      <dgm:prSet presAssocID="{D70707BA-79CA-4024-AC82-4AB511C17864}" presName="node" presStyleLbl="node1" presStyleIdx="1" presStyleCnt="7" custScaleY="93150">
        <dgm:presLayoutVars>
          <dgm:bulletEnabled val="1"/>
        </dgm:presLayoutVars>
      </dgm:prSet>
      <dgm:spPr/>
    </dgm:pt>
    <dgm:pt modelId="{C0D5E5AC-4D79-4854-A2A6-ACB2C7953398}" type="pres">
      <dgm:prSet presAssocID="{D70707BA-79CA-4024-AC82-4AB511C17864}" presName="spNode" presStyleCnt="0"/>
      <dgm:spPr/>
    </dgm:pt>
    <dgm:pt modelId="{32267585-39C1-45E5-ABA1-18C186BD1761}" type="pres">
      <dgm:prSet presAssocID="{B1BCF09A-3870-4FAA-AD7C-6CC1268503B8}" presName="sibTrans" presStyleLbl="sibTrans1D1" presStyleIdx="1" presStyleCnt="7"/>
      <dgm:spPr/>
    </dgm:pt>
    <dgm:pt modelId="{38396DED-C725-4393-A5F4-8B3A3C412B80}" type="pres">
      <dgm:prSet presAssocID="{1B528E8F-3E86-4CBB-AA1D-42557619C212}" presName="node" presStyleLbl="node1" presStyleIdx="2" presStyleCnt="7" custScaleY="144494" custRadScaleRad="97536" custRadScaleInc="-706">
        <dgm:presLayoutVars>
          <dgm:bulletEnabled val="1"/>
        </dgm:presLayoutVars>
      </dgm:prSet>
      <dgm:spPr/>
    </dgm:pt>
    <dgm:pt modelId="{13BFF565-FB8D-46BA-88F2-52BB05380E66}" type="pres">
      <dgm:prSet presAssocID="{1B528E8F-3E86-4CBB-AA1D-42557619C212}" presName="spNode" presStyleCnt="0"/>
      <dgm:spPr/>
    </dgm:pt>
    <dgm:pt modelId="{7E2802A0-8974-4680-B735-3941ADAF0F9F}" type="pres">
      <dgm:prSet presAssocID="{7119AF2A-F6F9-4178-AAB8-AEECC5ECC701}" presName="sibTrans" presStyleLbl="sibTrans1D1" presStyleIdx="2" presStyleCnt="7"/>
      <dgm:spPr/>
    </dgm:pt>
    <dgm:pt modelId="{3AFDCFE6-C066-42D3-87F9-7946CE23CDB2}" type="pres">
      <dgm:prSet presAssocID="{E0A98E98-B95E-4F16-B849-CC2DF56E406C}" presName="node" presStyleLbl="node1" presStyleIdx="3" presStyleCnt="7" custScaleY="104437">
        <dgm:presLayoutVars>
          <dgm:bulletEnabled val="1"/>
        </dgm:presLayoutVars>
      </dgm:prSet>
      <dgm:spPr/>
    </dgm:pt>
    <dgm:pt modelId="{4E187BD9-DD9F-4E9E-AF78-CE8CE1C60E75}" type="pres">
      <dgm:prSet presAssocID="{E0A98E98-B95E-4F16-B849-CC2DF56E406C}" presName="spNode" presStyleCnt="0"/>
      <dgm:spPr/>
    </dgm:pt>
    <dgm:pt modelId="{1F07A28A-2063-459E-896C-A37F4CCA0102}" type="pres">
      <dgm:prSet presAssocID="{EF50D7CE-68BE-4CB6-8D8C-DCD798F8B3A1}" presName="sibTrans" presStyleLbl="sibTrans1D1" presStyleIdx="3" presStyleCnt="7"/>
      <dgm:spPr/>
    </dgm:pt>
    <dgm:pt modelId="{CF6C74B0-A2AB-4E18-9B8E-5B8AD11604FC}" type="pres">
      <dgm:prSet presAssocID="{A0937640-4280-4CFF-ACEA-15AEE3728657}" presName="node" presStyleLbl="node1" presStyleIdx="4" presStyleCnt="7" custScaleY="91093">
        <dgm:presLayoutVars>
          <dgm:bulletEnabled val="1"/>
        </dgm:presLayoutVars>
      </dgm:prSet>
      <dgm:spPr/>
    </dgm:pt>
    <dgm:pt modelId="{92110BCE-9674-445E-8AD8-475C10F3CC40}" type="pres">
      <dgm:prSet presAssocID="{A0937640-4280-4CFF-ACEA-15AEE3728657}" presName="spNode" presStyleCnt="0"/>
      <dgm:spPr/>
    </dgm:pt>
    <dgm:pt modelId="{3B32774C-D0DD-4F5B-A5A6-1A5AD5CFDA9C}" type="pres">
      <dgm:prSet presAssocID="{E01B88F6-8A39-4AAB-B800-7D76E09C2766}" presName="sibTrans" presStyleLbl="sibTrans1D1" presStyleIdx="4" presStyleCnt="7"/>
      <dgm:spPr/>
    </dgm:pt>
    <dgm:pt modelId="{2B2B6788-C330-4611-9DAE-E76307777B42}" type="pres">
      <dgm:prSet presAssocID="{8CCB8743-982D-49E3-871E-E3AEA48DD610}" presName="node" presStyleLbl="node1" presStyleIdx="5" presStyleCnt="7" custScaleY="99197">
        <dgm:presLayoutVars>
          <dgm:bulletEnabled val="1"/>
        </dgm:presLayoutVars>
      </dgm:prSet>
      <dgm:spPr/>
    </dgm:pt>
    <dgm:pt modelId="{0A7C8FE7-D47D-4EF4-9CDC-809EF6E89069}" type="pres">
      <dgm:prSet presAssocID="{8CCB8743-982D-49E3-871E-E3AEA48DD610}" presName="spNode" presStyleCnt="0"/>
      <dgm:spPr/>
    </dgm:pt>
    <dgm:pt modelId="{5C37306C-C6D0-410B-9A01-FC329F5A9400}" type="pres">
      <dgm:prSet presAssocID="{B76416C8-1F84-4E34-996C-B041EF2D989C}" presName="sibTrans" presStyleLbl="sibTrans1D1" presStyleIdx="5" presStyleCnt="7"/>
      <dgm:spPr/>
    </dgm:pt>
    <dgm:pt modelId="{0AE5B860-547D-4DAB-9FF7-69FA28AB5BEF}" type="pres">
      <dgm:prSet presAssocID="{20486F08-E8A5-4E8C-B2F3-9169A3BD94D2}" presName="node" presStyleLbl="node1" presStyleIdx="6" presStyleCnt="7" custScaleY="99729" custRadScaleRad="101183" custRadScaleInc="-1469">
        <dgm:presLayoutVars>
          <dgm:bulletEnabled val="1"/>
        </dgm:presLayoutVars>
      </dgm:prSet>
      <dgm:spPr/>
    </dgm:pt>
    <dgm:pt modelId="{02F1A299-0E62-4D99-BD51-6E6AFDD989C2}" type="pres">
      <dgm:prSet presAssocID="{20486F08-E8A5-4E8C-B2F3-9169A3BD94D2}" presName="spNode" presStyleCnt="0"/>
      <dgm:spPr/>
    </dgm:pt>
    <dgm:pt modelId="{C001D64D-4F19-4C6A-90FD-DD80A25C626E}" type="pres">
      <dgm:prSet presAssocID="{7F246854-18BC-47D1-BCEE-2AA687256888}" presName="sibTrans" presStyleLbl="sibTrans1D1" presStyleIdx="6" presStyleCnt="7"/>
      <dgm:spPr/>
    </dgm:pt>
  </dgm:ptLst>
  <dgm:cxnLst>
    <dgm:cxn modelId="{5001D813-E5CD-41AE-ACA0-B67528AE1B0F}" type="presOf" srcId="{EF50D7CE-68BE-4CB6-8D8C-DCD798F8B3A1}" destId="{1F07A28A-2063-459E-896C-A37F4CCA0102}" srcOrd="0" destOrd="0" presId="urn:microsoft.com/office/officeart/2005/8/layout/cycle5"/>
    <dgm:cxn modelId="{10D9C419-2076-4601-9269-89E8E80B7300}" srcId="{B9E0F0E0-104F-4BEF-9E0E-236E693910D9}" destId="{B4C5F931-F9EC-478C-9E23-F400D222DFC8}" srcOrd="0" destOrd="0" parTransId="{61DF66AE-716E-4CF9-B0BB-C11C0A5BF6A4}" sibTransId="{668E7E27-C331-4AF2-AE8B-5023C0C7DA2A}"/>
    <dgm:cxn modelId="{61B1761A-4380-476F-B6C5-8E984F69865C}" type="presOf" srcId="{1B528E8F-3E86-4CBB-AA1D-42557619C212}" destId="{38396DED-C725-4393-A5F4-8B3A3C412B80}" srcOrd="0" destOrd="0" presId="urn:microsoft.com/office/officeart/2005/8/layout/cycle5"/>
    <dgm:cxn modelId="{1142DB1E-4E75-4D4D-BA94-CE506089695E}" type="presOf" srcId="{E01B88F6-8A39-4AAB-B800-7D76E09C2766}" destId="{3B32774C-D0DD-4F5B-A5A6-1A5AD5CFDA9C}" srcOrd="0" destOrd="0" presId="urn:microsoft.com/office/officeart/2005/8/layout/cycle5"/>
    <dgm:cxn modelId="{DE68182B-B7CA-4276-967E-6994999D725A}" type="presOf" srcId="{8CCB8743-982D-49E3-871E-E3AEA48DD610}" destId="{2B2B6788-C330-4611-9DAE-E76307777B42}" srcOrd="0" destOrd="0" presId="urn:microsoft.com/office/officeart/2005/8/layout/cycle5"/>
    <dgm:cxn modelId="{AA144E3A-1E14-47C9-AF50-93053288DA16}" srcId="{B9E0F0E0-104F-4BEF-9E0E-236E693910D9}" destId="{8CCB8743-982D-49E3-871E-E3AEA48DD610}" srcOrd="5" destOrd="0" parTransId="{50C19A95-E43E-435F-8205-C75E3B4375D5}" sibTransId="{B76416C8-1F84-4E34-996C-B041EF2D989C}"/>
    <dgm:cxn modelId="{B699CC48-DA63-4401-B264-97BF418953DF}" type="presOf" srcId="{A0937640-4280-4CFF-ACEA-15AEE3728657}" destId="{CF6C74B0-A2AB-4E18-9B8E-5B8AD11604FC}" srcOrd="0" destOrd="0" presId="urn:microsoft.com/office/officeart/2005/8/layout/cycle5"/>
    <dgm:cxn modelId="{B1CCC74B-B425-4116-B753-7EA4AF60DC4A}" type="presOf" srcId="{668E7E27-C331-4AF2-AE8B-5023C0C7DA2A}" destId="{0D1937C4-B6A7-423F-85B1-574C85C91FF4}" srcOrd="0" destOrd="0" presId="urn:microsoft.com/office/officeart/2005/8/layout/cycle5"/>
    <dgm:cxn modelId="{46788D81-D2EE-4730-9295-95A8E58B428F}" type="presOf" srcId="{B1BCF09A-3870-4FAA-AD7C-6CC1268503B8}" destId="{32267585-39C1-45E5-ABA1-18C186BD1761}" srcOrd="0" destOrd="0" presId="urn:microsoft.com/office/officeart/2005/8/layout/cycle5"/>
    <dgm:cxn modelId="{20B5ED83-8438-4F3B-B322-6BBBC2A45A78}" srcId="{B9E0F0E0-104F-4BEF-9E0E-236E693910D9}" destId="{A0937640-4280-4CFF-ACEA-15AEE3728657}" srcOrd="4" destOrd="0" parTransId="{637F380D-F975-49BA-B959-3228D610AA54}" sibTransId="{E01B88F6-8A39-4AAB-B800-7D76E09C2766}"/>
    <dgm:cxn modelId="{00B33785-A1D6-4959-B2BC-6D4F83CB7B7F}" srcId="{B9E0F0E0-104F-4BEF-9E0E-236E693910D9}" destId="{20486F08-E8A5-4E8C-B2F3-9169A3BD94D2}" srcOrd="6" destOrd="0" parTransId="{BD66FCA8-6BF1-4417-BF03-8276ECB106BD}" sibTransId="{7F246854-18BC-47D1-BCEE-2AA687256888}"/>
    <dgm:cxn modelId="{C70EFD88-1483-4EB3-8E65-7D064C812B20}" type="presOf" srcId="{20486F08-E8A5-4E8C-B2F3-9169A3BD94D2}" destId="{0AE5B860-547D-4DAB-9FF7-69FA28AB5BEF}" srcOrd="0" destOrd="0" presId="urn:microsoft.com/office/officeart/2005/8/layout/cycle5"/>
    <dgm:cxn modelId="{7DBF548E-C03F-460C-9247-EF4CF63E6F61}" type="presOf" srcId="{7F246854-18BC-47D1-BCEE-2AA687256888}" destId="{C001D64D-4F19-4C6A-90FD-DD80A25C626E}" srcOrd="0" destOrd="0" presId="urn:microsoft.com/office/officeart/2005/8/layout/cycle5"/>
    <dgm:cxn modelId="{6B3C0496-ED35-45CE-BEFD-8A1B9AFA08BA}" srcId="{B9E0F0E0-104F-4BEF-9E0E-236E693910D9}" destId="{E0A98E98-B95E-4F16-B849-CC2DF56E406C}" srcOrd="3" destOrd="0" parTransId="{D42C7D5F-F20B-4B25-A875-F8220F6DEF10}" sibTransId="{EF50D7CE-68BE-4CB6-8D8C-DCD798F8B3A1}"/>
    <dgm:cxn modelId="{3A20FA98-4706-49B0-BD63-48626D8E8319}" type="presOf" srcId="{E0A98E98-B95E-4F16-B849-CC2DF56E406C}" destId="{3AFDCFE6-C066-42D3-87F9-7946CE23CDB2}" srcOrd="0" destOrd="0" presId="urn:microsoft.com/office/officeart/2005/8/layout/cycle5"/>
    <dgm:cxn modelId="{653456A0-4EC4-4B6E-A65B-4AD54AAEB8EB}" srcId="{B9E0F0E0-104F-4BEF-9E0E-236E693910D9}" destId="{D70707BA-79CA-4024-AC82-4AB511C17864}" srcOrd="1" destOrd="0" parTransId="{85A3A78D-D101-4656-8B7A-A5596DFC3AD9}" sibTransId="{B1BCF09A-3870-4FAA-AD7C-6CC1268503B8}"/>
    <dgm:cxn modelId="{248C9BA8-D592-4556-8D87-31F49A049A2A}" type="presOf" srcId="{D70707BA-79CA-4024-AC82-4AB511C17864}" destId="{2348A238-A646-4228-886C-4FA5AFD14BB9}" srcOrd="0" destOrd="0" presId="urn:microsoft.com/office/officeart/2005/8/layout/cycle5"/>
    <dgm:cxn modelId="{EC60E3CF-E1F4-46C2-85E2-BEDF7E0D52FF}" type="presOf" srcId="{7119AF2A-F6F9-4178-AAB8-AEECC5ECC701}" destId="{7E2802A0-8974-4680-B735-3941ADAF0F9F}" srcOrd="0" destOrd="0" presId="urn:microsoft.com/office/officeart/2005/8/layout/cycle5"/>
    <dgm:cxn modelId="{1CA5DBD5-F5EB-4039-99B4-CE4134429CC3}" type="presOf" srcId="{B9E0F0E0-104F-4BEF-9E0E-236E693910D9}" destId="{1420F4D2-92A2-4AED-9D67-0FEDE9D203EA}" srcOrd="0" destOrd="0" presId="urn:microsoft.com/office/officeart/2005/8/layout/cycle5"/>
    <dgm:cxn modelId="{932774E7-561E-45DA-A6F4-09A045147875}" type="presOf" srcId="{B76416C8-1F84-4E34-996C-B041EF2D989C}" destId="{5C37306C-C6D0-410B-9A01-FC329F5A9400}" srcOrd="0" destOrd="0" presId="urn:microsoft.com/office/officeart/2005/8/layout/cycle5"/>
    <dgm:cxn modelId="{D567DFF1-F0EA-4607-AB5E-2103840F59B5}" type="presOf" srcId="{B4C5F931-F9EC-478C-9E23-F400D222DFC8}" destId="{A1888EBC-0888-4096-8F1C-62950A63049C}" srcOrd="0" destOrd="0" presId="urn:microsoft.com/office/officeart/2005/8/layout/cycle5"/>
    <dgm:cxn modelId="{E6CC08FC-36B3-4DA7-A8E5-83F44685B85D}" srcId="{B9E0F0E0-104F-4BEF-9E0E-236E693910D9}" destId="{1B528E8F-3E86-4CBB-AA1D-42557619C212}" srcOrd="2" destOrd="0" parTransId="{144A8827-D77F-455D-8F8A-23F1E490D83F}" sibTransId="{7119AF2A-F6F9-4178-AAB8-AEECC5ECC701}"/>
    <dgm:cxn modelId="{087DA5AB-49A6-429C-8526-A644F21BFC0A}" type="presParOf" srcId="{1420F4D2-92A2-4AED-9D67-0FEDE9D203EA}" destId="{A1888EBC-0888-4096-8F1C-62950A63049C}" srcOrd="0" destOrd="0" presId="urn:microsoft.com/office/officeart/2005/8/layout/cycle5"/>
    <dgm:cxn modelId="{5B6AACF6-1848-45F7-B591-5F76EA7F8253}" type="presParOf" srcId="{1420F4D2-92A2-4AED-9D67-0FEDE9D203EA}" destId="{AE38931D-4902-428A-8110-EF5FD2DEC7A3}" srcOrd="1" destOrd="0" presId="urn:microsoft.com/office/officeart/2005/8/layout/cycle5"/>
    <dgm:cxn modelId="{D245D89A-4660-4F06-A6AA-90B7E8E4ADD7}" type="presParOf" srcId="{1420F4D2-92A2-4AED-9D67-0FEDE9D203EA}" destId="{0D1937C4-B6A7-423F-85B1-574C85C91FF4}" srcOrd="2" destOrd="0" presId="urn:microsoft.com/office/officeart/2005/8/layout/cycle5"/>
    <dgm:cxn modelId="{605F83DE-99F6-4407-96D4-21FF594B2A0D}" type="presParOf" srcId="{1420F4D2-92A2-4AED-9D67-0FEDE9D203EA}" destId="{2348A238-A646-4228-886C-4FA5AFD14BB9}" srcOrd="3" destOrd="0" presId="urn:microsoft.com/office/officeart/2005/8/layout/cycle5"/>
    <dgm:cxn modelId="{8AB16A05-227A-4939-9145-C19B897A0058}" type="presParOf" srcId="{1420F4D2-92A2-4AED-9D67-0FEDE9D203EA}" destId="{C0D5E5AC-4D79-4854-A2A6-ACB2C7953398}" srcOrd="4" destOrd="0" presId="urn:microsoft.com/office/officeart/2005/8/layout/cycle5"/>
    <dgm:cxn modelId="{C3334F92-F354-4239-BAD9-302B325703CC}" type="presParOf" srcId="{1420F4D2-92A2-4AED-9D67-0FEDE9D203EA}" destId="{32267585-39C1-45E5-ABA1-18C186BD1761}" srcOrd="5" destOrd="0" presId="urn:microsoft.com/office/officeart/2005/8/layout/cycle5"/>
    <dgm:cxn modelId="{38CEDDBA-E55B-41DB-AE8E-7E77B5DBE985}" type="presParOf" srcId="{1420F4D2-92A2-4AED-9D67-0FEDE9D203EA}" destId="{38396DED-C725-4393-A5F4-8B3A3C412B80}" srcOrd="6" destOrd="0" presId="urn:microsoft.com/office/officeart/2005/8/layout/cycle5"/>
    <dgm:cxn modelId="{DC494E72-6755-41A0-B71E-F9D9CE32B18B}" type="presParOf" srcId="{1420F4D2-92A2-4AED-9D67-0FEDE9D203EA}" destId="{13BFF565-FB8D-46BA-88F2-52BB05380E66}" srcOrd="7" destOrd="0" presId="urn:microsoft.com/office/officeart/2005/8/layout/cycle5"/>
    <dgm:cxn modelId="{4315685F-22E1-46C1-8101-6679AB08C214}" type="presParOf" srcId="{1420F4D2-92A2-4AED-9D67-0FEDE9D203EA}" destId="{7E2802A0-8974-4680-B735-3941ADAF0F9F}" srcOrd="8" destOrd="0" presId="urn:microsoft.com/office/officeart/2005/8/layout/cycle5"/>
    <dgm:cxn modelId="{A3F8441B-F1B3-40B4-B84D-CA1AD50FB888}" type="presParOf" srcId="{1420F4D2-92A2-4AED-9D67-0FEDE9D203EA}" destId="{3AFDCFE6-C066-42D3-87F9-7946CE23CDB2}" srcOrd="9" destOrd="0" presId="urn:microsoft.com/office/officeart/2005/8/layout/cycle5"/>
    <dgm:cxn modelId="{559354DF-DDD8-490F-BCBC-98AADF990BE8}" type="presParOf" srcId="{1420F4D2-92A2-4AED-9D67-0FEDE9D203EA}" destId="{4E187BD9-DD9F-4E9E-AF78-CE8CE1C60E75}" srcOrd="10" destOrd="0" presId="urn:microsoft.com/office/officeart/2005/8/layout/cycle5"/>
    <dgm:cxn modelId="{A8DC5926-63AC-452A-B665-916CDEFEA834}" type="presParOf" srcId="{1420F4D2-92A2-4AED-9D67-0FEDE9D203EA}" destId="{1F07A28A-2063-459E-896C-A37F4CCA0102}" srcOrd="11" destOrd="0" presId="urn:microsoft.com/office/officeart/2005/8/layout/cycle5"/>
    <dgm:cxn modelId="{9C1BA323-38E3-4802-A9F9-3C32F9E6563D}" type="presParOf" srcId="{1420F4D2-92A2-4AED-9D67-0FEDE9D203EA}" destId="{CF6C74B0-A2AB-4E18-9B8E-5B8AD11604FC}" srcOrd="12" destOrd="0" presId="urn:microsoft.com/office/officeart/2005/8/layout/cycle5"/>
    <dgm:cxn modelId="{28338652-93BE-44EE-BBFD-B22B5BF9204B}" type="presParOf" srcId="{1420F4D2-92A2-4AED-9D67-0FEDE9D203EA}" destId="{92110BCE-9674-445E-8AD8-475C10F3CC40}" srcOrd="13" destOrd="0" presId="urn:microsoft.com/office/officeart/2005/8/layout/cycle5"/>
    <dgm:cxn modelId="{81CEBAAC-6398-4961-8CF5-69634816AC00}" type="presParOf" srcId="{1420F4D2-92A2-4AED-9D67-0FEDE9D203EA}" destId="{3B32774C-D0DD-4F5B-A5A6-1A5AD5CFDA9C}" srcOrd="14" destOrd="0" presId="urn:microsoft.com/office/officeart/2005/8/layout/cycle5"/>
    <dgm:cxn modelId="{C56ECA51-370E-40B6-BE38-99F4ED8CDB93}" type="presParOf" srcId="{1420F4D2-92A2-4AED-9D67-0FEDE9D203EA}" destId="{2B2B6788-C330-4611-9DAE-E76307777B42}" srcOrd="15" destOrd="0" presId="urn:microsoft.com/office/officeart/2005/8/layout/cycle5"/>
    <dgm:cxn modelId="{32B7CC8E-238E-4C48-B5D1-35F0EE13CD0D}" type="presParOf" srcId="{1420F4D2-92A2-4AED-9D67-0FEDE9D203EA}" destId="{0A7C8FE7-D47D-4EF4-9CDC-809EF6E89069}" srcOrd="16" destOrd="0" presId="urn:microsoft.com/office/officeart/2005/8/layout/cycle5"/>
    <dgm:cxn modelId="{F18D1B8F-0E7F-477D-8D92-4397FA0D4B8E}" type="presParOf" srcId="{1420F4D2-92A2-4AED-9D67-0FEDE9D203EA}" destId="{5C37306C-C6D0-410B-9A01-FC329F5A9400}" srcOrd="17" destOrd="0" presId="urn:microsoft.com/office/officeart/2005/8/layout/cycle5"/>
    <dgm:cxn modelId="{2C4F2480-C711-4663-8E88-5E83E855F933}" type="presParOf" srcId="{1420F4D2-92A2-4AED-9D67-0FEDE9D203EA}" destId="{0AE5B860-547D-4DAB-9FF7-69FA28AB5BEF}" srcOrd="18" destOrd="0" presId="urn:microsoft.com/office/officeart/2005/8/layout/cycle5"/>
    <dgm:cxn modelId="{53FB2184-82D9-473B-95C0-48CD8CCEB7DC}" type="presParOf" srcId="{1420F4D2-92A2-4AED-9D67-0FEDE9D203EA}" destId="{02F1A299-0E62-4D99-BD51-6E6AFDD989C2}" srcOrd="19" destOrd="0" presId="urn:microsoft.com/office/officeart/2005/8/layout/cycle5"/>
    <dgm:cxn modelId="{6E38A859-5092-4855-8859-F7AAB0478B94}" type="presParOf" srcId="{1420F4D2-92A2-4AED-9D67-0FEDE9D203EA}" destId="{C001D64D-4F19-4C6A-90FD-DD80A25C626E}"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E0F0E0-104F-4BEF-9E0E-236E693910D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a-DK"/>
        </a:p>
      </dgm:t>
    </dgm:pt>
    <dgm:pt modelId="{B4C5F931-F9EC-478C-9E23-F400D222DFC8}">
      <dgm:prSet phldrT="[Tekst]" custT="1"/>
      <dgm:spPr/>
      <dgm:t>
        <a:bodyPr/>
        <a:lstStyle/>
        <a:p>
          <a:r>
            <a:rPr lang="da-DK" sz="1200" dirty="0"/>
            <a:t>Møde med tab/deficits</a:t>
          </a:r>
        </a:p>
      </dgm:t>
    </dgm:pt>
    <dgm:pt modelId="{61DF66AE-716E-4CF9-B0BB-C11C0A5BF6A4}" type="parTrans" cxnId="{10D9C419-2076-4601-9269-89E8E80B7300}">
      <dgm:prSet/>
      <dgm:spPr/>
      <dgm:t>
        <a:bodyPr/>
        <a:lstStyle/>
        <a:p>
          <a:endParaRPr lang="da-DK"/>
        </a:p>
      </dgm:t>
    </dgm:pt>
    <dgm:pt modelId="{668E7E27-C331-4AF2-AE8B-5023C0C7DA2A}" type="sibTrans" cxnId="{10D9C419-2076-4601-9269-89E8E80B7300}">
      <dgm:prSet/>
      <dgm:spPr/>
      <dgm:t>
        <a:bodyPr/>
        <a:lstStyle/>
        <a:p>
          <a:endParaRPr lang="da-DK"/>
        </a:p>
      </dgm:t>
    </dgm:pt>
    <dgm:pt modelId="{D70707BA-79CA-4024-AC82-4AB511C17864}">
      <dgm:prSet phldrT="[Tekst]" custT="1"/>
      <dgm:spPr/>
      <dgm:t>
        <a:bodyPr/>
        <a:lstStyle/>
        <a:p>
          <a:r>
            <a:rPr lang="da-DK" sz="1200" dirty="0" err="1"/>
            <a:t>Alarmbered-skab</a:t>
          </a:r>
          <a:r>
            <a:rPr lang="da-DK" sz="1200" dirty="0"/>
            <a:t> – tidlig id., </a:t>
          </a:r>
          <a:r>
            <a:rPr lang="da-DK" sz="1200" dirty="0" err="1"/>
            <a:t>rel</a:t>
          </a:r>
          <a:r>
            <a:rPr lang="da-DK" sz="1200" dirty="0"/>
            <a:t>. intervention</a:t>
          </a:r>
        </a:p>
        <a:p>
          <a:r>
            <a:rPr lang="da-DK" sz="1200" dirty="0"/>
            <a:t>Positiv </a:t>
          </a:r>
          <a:r>
            <a:rPr lang="da-DK" sz="1200" dirty="0" err="1"/>
            <a:t>forventn</a:t>
          </a:r>
          <a:r>
            <a:rPr lang="da-DK" sz="1200" dirty="0"/>
            <a:t>.</a:t>
          </a:r>
        </a:p>
      </dgm:t>
    </dgm:pt>
    <dgm:pt modelId="{85A3A78D-D101-4656-8B7A-A5596DFC3AD9}" type="parTrans" cxnId="{653456A0-4EC4-4B6E-A65B-4AD54AAEB8EB}">
      <dgm:prSet/>
      <dgm:spPr/>
      <dgm:t>
        <a:bodyPr/>
        <a:lstStyle/>
        <a:p>
          <a:endParaRPr lang="da-DK"/>
        </a:p>
      </dgm:t>
    </dgm:pt>
    <dgm:pt modelId="{B1BCF09A-3870-4FAA-AD7C-6CC1268503B8}" type="sibTrans" cxnId="{653456A0-4EC4-4B6E-A65B-4AD54AAEB8EB}">
      <dgm:prSet/>
      <dgm:spPr/>
      <dgm:t>
        <a:bodyPr/>
        <a:lstStyle/>
        <a:p>
          <a:endParaRPr lang="da-DK"/>
        </a:p>
      </dgm:t>
    </dgm:pt>
    <dgm:pt modelId="{E0A98E98-B95E-4F16-B849-CC2DF56E406C}">
      <dgm:prSet phldrT="[Tekst]" custT="1"/>
      <dgm:spPr/>
      <dgm:t>
        <a:bodyPr/>
        <a:lstStyle/>
        <a:p>
          <a:r>
            <a:rPr lang="da-DK" sz="1200" dirty="0"/>
            <a:t>Fleksibelt psykisk forsvar: Begyndende integration</a:t>
          </a:r>
        </a:p>
      </dgm:t>
    </dgm:pt>
    <dgm:pt modelId="{D42C7D5F-F20B-4B25-A875-F8220F6DEF10}" type="parTrans" cxnId="{6B3C0496-ED35-45CE-BEFD-8A1B9AFA08BA}">
      <dgm:prSet/>
      <dgm:spPr/>
      <dgm:t>
        <a:bodyPr/>
        <a:lstStyle/>
        <a:p>
          <a:endParaRPr lang="da-DK"/>
        </a:p>
      </dgm:t>
    </dgm:pt>
    <dgm:pt modelId="{EF50D7CE-68BE-4CB6-8D8C-DCD798F8B3A1}" type="sibTrans" cxnId="{6B3C0496-ED35-45CE-BEFD-8A1B9AFA08BA}">
      <dgm:prSet/>
      <dgm:spPr/>
      <dgm:t>
        <a:bodyPr/>
        <a:lstStyle/>
        <a:p>
          <a:endParaRPr lang="da-DK"/>
        </a:p>
      </dgm:t>
    </dgm:pt>
    <dgm:pt modelId="{8CCB8743-982D-49E3-871E-E3AEA48DD610}">
      <dgm:prSet phldrT="[Tekst]" custT="1"/>
      <dgm:spPr/>
      <dgm:t>
        <a:bodyPr/>
        <a:lstStyle/>
        <a:p>
          <a:r>
            <a:rPr lang="da-DK" sz="1200" dirty="0"/>
            <a:t>Dynamisk regulering af energi, kræfter efter dagsform</a:t>
          </a:r>
        </a:p>
      </dgm:t>
    </dgm:pt>
    <dgm:pt modelId="{50C19A95-E43E-435F-8205-C75E3B4375D5}" type="parTrans" cxnId="{AA144E3A-1E14-47C9-AF50-93053288DA16}">
      <dgm:prSet/>
      <dgm:spPr/>
      <dgm:t>
        <a:bodyPr/>
        <a:lstStyle/>
        <a:p>
          <a:endParaRPr lang="da-DK"/>
        </a:p>
      </dgm:t>
    </dgm:pt>
    <dgm:pt modelId="{B76416C8-1F84-4E34-996C-B041EF2D989C}" type="sibTrans" cxnId="{AA144E3A-1E14-47C9-AF50-93053288DA16}">
      <dgm:prSet/>
      <dgm:spPr/>
      <dgm:t>
        <a:bodyPr/>
        <a:lstStyle/>
        <a:p>
          <a:endParaRPr lang="da-DK"/>
        </a:p>
      </dgm:t>
    </dgm:pt>
    <dgm:pt modelId="{A0937640-4280-4CFF-ACEA-15AEE3728657}">
      <dgm:prSet phldrT="[Tekst]" custT="1"/>
      <dgm:spPr/>
      <dgm:t>
        <a:bodyPr/>
        <a:lstStyle/>
        <a:p>
          <a:r>
            <a:rPr lang="da-DK" sz="1200" dirty="0"/>
            <a:t>Tilretning af forventninger, blik for alternativer</a:t>
          </a:r>
        </a:p>
      </dgm:t>
    </dgm:pt>
    <dgm:pt modelId="{637F380D-F975-49BA-B959-3228D610AA54}" type="parTrans" cxnId="{20B5ED83-8438-4F3B-B322-6BBBC2A45A78}">
      <dgm:prSet/>
      <dgm:spPr/>
      <dgm:t>
        <a:bodyPr/>
        <a:lstStyle/>
        <a:p>
          <a:endParaRPr lang="da-DK"/>
        </a:p>
      </dgm:t>
    </dgm:pt>
    <dgm:pt modelId="{E01B88F6-8A39-4AAB-B800-7D76E09C2766}" type="sibTrans" cxnId="{20B5ED83-8438-4F3B-B322-6BBBC2A45A78}">
      <dgm:prSet/>
      <dgm:spPr/>
      <dgm:t>
        <a:bodyPr/>
        <a:lstStyle/>
        <a:p>
          <a:endParaRPr lang="da-DK"/>
        </a:p>
      </dgm:t>
    </dgm:pt>
    <dgm:pt modelId="{20486F08-E8A5-4E8C-B2F3-9169A3BD94D2}">
      <dgm:prSet phldrT="[Tekst]" custT="1"/>
      <dgm:spPr/>
      <dgm:t>
        <a:bodyPr/>
        <a:lstStyle/>
        <a:p>
          <a:endParaRPr lang="da-DK" sz="1200" dirty="0"/>
        </a:p>
        <a:p>
          <a:r>
            <a:rPr lang="da-DK" sz="1200" dirty="0"/>
            <a:t>Symptom-sænkning/</a:t>
          </a:r>
        </a:p>
        <a:p>
          <a:r>
            <a:rPr lang="da-DK" sz="1200" dirty="0"/>
            <a:t>Positiv forventning</a:t>
          </a:r>
        </a:p>
        <a:p>
          <a:endParaRPr lang="da-DK" sz="1200" dirty="0"/>
        </a:p>
      </dgm:t>
    </dgm:pt>
    <dgm:pt modelId="{BD66FCA8-6BF1-4417-BF03-8276ECB106BD}" type="parTrans" cxnId="{00B33785-A1D6-4959-B2BC-6D4F83CB7B7F}">
      <dgm:prSet/>
      <dgm:spPr/>
      <dgm:t>
        <a:bodyPr/>
        <a:lstStyle/>
        <a:p>
          <a:endParaRPr lang="da-DK"/>
        </a:p>
      </dgm:t>
    </dgm:pt>
    <dgm:pt modelId="{7F246854-18BC-47D1-BCEE-2AA687256888}" type="sibTrans" cxnId="{00B33785-A1D6-4959-B2BC-6D4F83CB7B7F}">
      <dgm:prSet/>
      <dgm:spPr/>
      <dgm:t>
        <a:bodyPr/>
        <a:lstStyle/>
        <a:p>
          <a:endParaRPr lang="da-DK"/>
        </a:p>
      </dgm:t>
    </dgm:pt>
    <dgm:pt modelId="{1B528E8F-3E86-4CBB-AA1D-42557619C212}">
      <dgm:prSet phldrT="[Tekst]" custT="1"/>
      <dgm:spPr/>
      <dgm:t>
        <a:bodyPr/>
        <a:lstStyle/>
        <a:p>
          <a:r>
            <a:rPr lang="da-DK" sz="1200" dirty="0"/>
            <a:t>Container-funktion i miljøet</a:t>
          </a:r>
        </a:p>
      </dgm:t>
    </dgm:pt>
    <dgm:pt modelId="{144A8827-D77F-455D-8F8A-23F1E490D83F}" type="parTrans" cxnId="{E6CC08FC-36B3-4DA7-A8E5-83F44685B85D}">
      <dgm:prSet/>
      <dgm:spPr/>
      <dgm:t>
        <a:bodyPr/>
        <a:lstStyle/>
        <a:p>
          <a:endParaRPr lang="da-DK"/>
        </a:p>
      </dgm:t>
    </dgm:pt>
    <dgm:pt modelId="{7119AF2A-F6F9-4178-AAB8-AEECC5ECC701}" type="sibTrans" cxnId="{E6CC08FC-36B3-4DA7-A8E5-83F44685B85D}">
      <dgm:prSet/>
      <dgm:spPr/>
      <dgm:t>
        <a:bodyPr/>
        <a:lstStyle/>
        <a:p>
          <a:endParaRPr lang="da-DK"/>
        </a:p>
      </dgm:t>
    </dgm:pt>
    <dgm:pt modelId="{1420F4D2-92A2-4AED-9D67-0FEDE9D203EA}" type="pres">
      <dgm:prSet presAssocID="{B9E0F0E0-104F-4BEF-9E0E-236E693910D9}" presName="cycle" presStyleCnt="0">
        <dgm:presLayoutVars>
          <dgm:dir/>
          <dgm:resizeHandles val="exact"/>
        </dgm:presLayoutVars>
      </dgm:prSet>
      <dgm:spPr/>
    </dgm:pt>
    <dgm:pt modelId="{A1888EBC-0888-4096-8F1C-62950A63049C}" type="pres">
      <dgm:prSet presAssocID="{B4C5F931-F9EC-478C-9E23-F400D222DFC8}" presName="node" presStyleLbl="node1" presStyleIdx="0" presStyleCnt="7" custScaleY="96376">
        <dgm:presLayoutVars>
          <dgm:bulletEnabled val="1"/>
        </dgm:presLayoutVars>
      </dgm:prSet>
      <dgm:spPr/>
    </dgm:pt>
    <dgm:pt modelId="{AE38931D-4902-428A-8110-EF5FD2DEC7A3}" type="pres">
      <dgm:prSet presAssocID="{B4C5F931-F9EC-478C-9E23-F400D222DFC8}" presName="spNode" presStyleCnt="0"/>
      <dgm:spPr/>
    </dgm:pt>
    <dgm:pt modelId="{0D1937C4-B6A7-423F-85B1-574C85C91FF4}" type="pres">
      <dgm:prSet presAssocID="{668E7E27-C331-4AF2-AE8B-5023C0C7DA2A}" presName="sibTrans" presStyleLbl="sibTrans1D1" presStyleIdx="0" presStyleCnt="7"/>
      <dgm:spPr/>
    </dgm:pt>
    <dgm:pt modelId="{2348A238-A646-4228-886C-4FA5AFD14BB9}" type="pres">
      <dgm:prSet presAssocID="{D70707BA-79CA-4024-AC82-4AB511C17864}" presName="node" presStyleLbl="node1" presStyleIdx="1" presStyleCnt="7" custScaleY="93150">
        <dgm:presLayoutVars>
          <dgm:bulletEnabled val="1"/>
        </dgm:presLayoutVars>
      </dgm:prSet>
      <dgm:spPr/>
    </dgm:pt>
    <dgm:pt modelId="{C0D5E5AC-4D79-4854-A2A6-ACB2C7953398}" type="pres">
      <dgm:prSet presAssocID="{D70707BA-79CA-4024-AC82-4AB511C17864}" presName="spNode" presStyleCnt="0"/>
      <dgm:spPr/>
    </dgm:pt>
    <dgm:pt modelId="{32267585-39C1-45E5-ABA1-18C186BD1761}" type="pres">
      <dgm:prSet presAssocID="{B1BCF09A-3870-4FAA-AD7C-6CC1268503B8}" presName="sibTrans" presStyleLbl="sibTrans1D1" presStyleIdx="1" presStyleCnt="7"/>
      <dgm:spPr/>
    </dgm:pt>
    <dgm:pt modelId="{38396DED-C725-4393-A5F4-8B3A3C412B80}" type="pres">
      <dgm:prSet presAssocID="{1B528E8F-3E86-4CBB-AA1D-42557619C212}" presName="node" presStyleLbl="node1" presStyleIdx="2" presStyleCnt="7" custScaleY="114568">
        <dgm:presLayoutVars>
          <dgm:bulletEnabled val="1"/>
        </dgm:presLayoutVars>
      </dgm:prSet>
      <dgm:spPr/>
    </dgm:pt>
    <dgm:pt modelId="{13BFF565-FB8D-46BA-88F2-52BB05380E66}" type="pres">
      <dgm:prSet presAssocID="{1B528E8F-3E86-4CBB-AA1D-42557619C212}" presName="spNode" presStyleCnt="0"/>
      <dgm:spPr/>
    </dgm:pt>
    <dgm:pt modelId="{7E2802A0-8974-4680-B735-3941ADAF0F9F}" type="pres">
      <dgm:prSet presAssocID="{7119AF2A-F6F9-4178-AAB8-AEECC5ECC701}" presName="sibTrans" presStyleLbl="sibTrans1D1" presStyleIdx="2" presStyleCnt="7"/>
      <dgm:spPr/>
    </dgm:pt>
    <dgm:pt modelId="{3AFDCFE6-C066-42D3-87F9-7946CE23CDB2}" type="pres">
      <dgm:prSet presAssocID="{E0A98E98-B95E-4F16-B849-CC2DF56E406C}" presName="node" presStyleLbl="node1" presStyleIdx="3" presStyleCnt="7" custScaleY="104437">
        <dgm:presLayoutVars>
          <dgm:bulletEnabled val="1"/>
        </dgm:presLayoutVars>
      </dgm:prSet>
      <dgm:spPr/>
    </dgm:pt>
    <dgm:pt modelId="{4E187BD9-DD9F-4E9E-AF78-CE8CE1C60E75}" type="pres">
      <dgm:prSet presAssocID="{E0A98E98-B95E-4F16-B849-CC2DF56E406C}" presName="spNode" presStyleCnt="0"/>
      <dgm:spPr/>
    </dgm:pt>
    <dgm:pt modelId="{1F07A28A-2063-459E-896C-A37F4CCA0102}" type="pres">
      <dgm:prSet presAssocID="{EF50D7CE-68BE-4CB6-8D8C-DCD798F8B3A1}" presName="sibTrans" presStyleLbl="sibTrans1D1" presStyleIdx="3" presStyleCnt="7"/>
      <dgm:spPr/>
    </dgm:pt>
    <dgm:pt modelId="{CF6C74B0-A2AB-4E18-9B8E-5B8AD11604FC}" type="pres">
      <dgm:prSet presAssocID="{A0937640-4280-4CFF-ACEA-15AEE3728657}" presName="node" presStyleLbl="node1" presStyleIdx="4" presStyleCnt="7" custScaleY="91093">
        <dgm:presLayoutVars>
          <dgm:bulletEnabled val="1"/>
        </dgm:presLayoutVars>
      </dgm:prSet>
      <dgm:spPr/>
    </dgm:pt>
    <dgm:pt modelId="{92110BCE-9674-445E-8AD8-475C10F3CC40}" type="pres">
      <dgm:prSet presAssocID="{A0937640-4280-4CFF-ACEA-15AEE3728657}" presName="spNode" presStyleCnt="0"/>
      <dgm:spPr/>
    </dgm:pt>
    <dgm:pt modelId="{3B32774C-D0DD-4F5B-A5A6-1A5AD5CFDA9C}" type="pres">
      <dgm:prSet presAssocID="{E01B88F6-8A39-4AAB-B800-7D76E09C2766}" presName="sibTrans" presStyleLbl="sibTrans1D1" presStyleIdx="4" presStyleCnt="7"/>
      <dgm:spPr/>
    </dgm:pt>
    <dgm:pt modelId="{2B2B6788-C330-4611-9DAE-E76307777B42}" type="pres">
      <dgm:prSet presAssocID="{8CCB8743-982D-49E3-871E-E3AEA48DD610}" presName="node" presStyleLbl="node1" presStyleIdx="5" presStyleCnt="7" custScaleY="99197">
        <dgm:presLayoutVars>
          <dgm:bulletEnabled val="1"/>
        </dgm:presLayoutVars>
      </dgm:prSet>
      <dgm:spPr/>
    </dgm:pt>
    <dgm:pt modelId="{0A7C8FE7-D47D-4EF4-9CDC-809EF6E89069}" type="pres">
      <dgm:prSet presAssocID="{8CCB8743-982D-49E3-871E-E3AEA48DD610}" presName="spNode" presStyleCnt="0"/>
      <dgm:spPr/>
    </dgm:pt>
    <dgm:pt modelId="{5C37306C-C6D0-410B-9A01-FC329F5A9400}" type="pres">
      <dgm:prSet presAssocID="{B76416C8-1F84-4E34-996C-B041EF2D989C}" presName="sibTrans" presStyleLbl="sibTrans1D1" presStyleIdx="5" presStyleCnt="7"/>
      <dgm:spPr/>
    </dgm:pt>
    <dgm:pt modelId="{0AE5B860-547D-4DAB-9FF7-69FA28AB5BEF}" type="pres">
      <dgm:prSet presAssocID="{20486F08-E8A5-4E8C-B2F3-9169A3BD94D2}" presName="node" presStyleLbl="node1" presStyleIdx="6" presStyleCnt="7" custScaleY="96604" custRadScaleRad="101183" custRadScaleInc="-1469">
        <dgm:presLayoutVars>
          <dgm:bulletEnabled val="1"/>
        </dgm:presLayoutVars>
      </dgm:prSet>
      <dgm:spPr/>
    </dgm:pt>
    <dgm:pt modelId="{02F1A299-0E62-4D99-BD51-6E6AFDD989C2}" type="pres">
      <dgm:prSet presAssocID="{20486F08-E8A5-4E8C-B2F3-9169A3BD94D2}" presName="spNode" presStyleCnt="0"/>
      <dgm:spPr/>
    </dgm:pt>
    <dgm:pt modelId="{C001D64D-4F19-4C6A-90FD-DD80A25C626E}" type="pres">
      <dgm:prSet presAssocID="{7F246854-18BC-47D1-BCEE-2AA687256888}" presName="sibTrans" presStyleLbl="sibTrans1D1" presStyleIdx="6" presStyleCnt="7"/>
      <dgm:spPr/>
    </dgm:pt>
  </dgm:ptLst>
  <dgm:cxnLst>
    <dgm:cxn modelId="{5001D813-E5CD-41AE-ACA0-B67528AE1B0F}" type="presOf" srcId="{EF50D7CE-68BE-4CB6-8D8C-DCD798F8B3A1}" destId="{1F07A28A-2063-459E-896C-A37F4CCA0102}" srcOrd="0" destOrd="0" presId="urn:microsoft.com/office/officeart/2005/8/layout/cycle5"/>
    <dgm:cxn modelId="{10D9C419-2076-4601-9269-89E8E80B7300}" srcId="{B9E0F0E0-104F-4BEF-9E0E-236E693910D9}" destId="{B4C5F931-F9EC-478C-9E23-F400D222DFC8}" srcOrd="0" destOrd="0" parTransId="{61DF66AE-716E-4CF9-B0BB-C11C0A5BF6A4}" sibTransId="{668E7E27-C331-4AF2-AE8B-5023C0C7DA2A}"/>
    <dgm:cxn modelId="{61B1761A-4380-476F-B6C5-8E984F69865C}" type="presOf" srcId="{1B528E8F-3E86-4CBB-AA1D-42557619C212}" destId="{38396DED-C725-4393-A5F4-8B3A3C412B80}" srcOrd="0" destOrd="0" presId="urn:microsoft.com/office/officeart/2005/8/layout/cycle5"/>
    <dgm:cxn modelId="{1142DB1E-4E75-4D4D-BA94-CE506089695E}" type="presOf" srcId="{E01B88F6-8A39-4AAB-B800-7D76E09C2766}" destId="{3B32774C-D0DD-4F5B-A5A6-1A5AD5CFDA9C}" srcOrd="0" destOrd="0" presId="urn:microsoft.com/office/officeart/2005/8/layout/cycle5"/>
    <dgm:cxn modelId="{DE68182B-B7CA-4276-967E-6994999D725A}" type="presOf" srcId="{8CCB8743-982D-49E3-871E-E3AEA48DD610}" destId="{2B2B6788-C330-4611-9DAE-E76307777B42}" srcOrd="0" destOrd="0" presId="urn:microsoft.com/office/officeart/2005/8/layout/cycle5"/>
    <dgm:cxn modelId="{AA144E3A-1E14-47C9-AF50-93053288DA16}" srcId="{B9E0F0E0-104F-4BEF-9E0E-236E693910D9}" destId="{8CCB8743-982D-49E3-871E-E3AEA48DD610}" srcOrd="5" destOrd="0" parTransId="{50C19A95-E43E-435F-8205-C75E3B4375D5}" sibTransId="{B76416C8-1F84-4E34-996C-B041EF2D989C}"/>
    <dgm:cxn modelId="{B699CC48-DA63-4401-B264-97BF418953DF}" type="presOf" srcId="{A0937640-4280-4CFF-ACEA-15AEE3728657}" destId="{CF6C74B0-A2AB-4E18-9B8E-5B8AD11604FC}" srcOrd="0" destOrd="0" presId="urn:microsoft.com/office/officeart/2005/8/layout/cycle5"/>
    <dgm:cxn modelId="{B1CCC74B-B425-4116-B753-7EA4AF60DC4A}" type="presOf" srcId="{668E7E27-C331-4AF2-AE8B-5023C0C7DA2A}" destId="{0D1937C4-B6A7-423F-85B1-574C85C91FF4}" srcOrd="0" destOrd="0" presId="urn:microsoft.com/office/officeart/2005/8/layout/cycle5"/>
    <dgm:cxn modelId="{46788D81-D2EE-4730-9295-95A8E58B428F}" type="presOf" srcId="{B1BCF09A-3870-4FAA-AD7C-6CC1268503B8}" destId="{32267585-39C1-45E5-ABA1-18C186BD1761}" srcOrd="0" destOrd="0" presId="urn:microsoft.com/office/officeart/2005/8/layout/cycle5"/>
    <dgm:cxn modelId="{20B5ED83-8438-4F3B-B322-6BBBC2A45A78}" srcId="{B9E0F0E0-104F-4BEF-9E0E-236E693910D9}" destId="{A0937640-4280-4CFF-ACEA-15AEE3728657}" srcOrd="4" destOrd="0" parTransId="{637F380D-F975-49BA-B959-3228D610AA54}" sibTransId="{E01B88F6-8A39-4AAB-B800-7D76E09C2766}"/>
    <dgm:cxn modelId="{00B33785-A1D6-4959-B2BC-6D4F83CB7B7F}" srcId="{B9E0F0E0-104F-4BEF-9E0E-236E693910D9}" destId="{20486F08-E8A5-4E8C-B2F3-9169A3BD94D2}" srcOrd="6" destOrd="0" parTransId="{BD66FCA8-6BF1-4417-BF03-8276ECB106BD}" sibTransId="{7F246854-18BC-47D1-BCEE-2AA687256888}"/>
    <dgm:cxn modelId="{C70EFD88-1483-4EB3-8E65-7D064C812B20}" type="presOf" srcId="{20486F08-E8A5-4E8C-B2F3-9169A3BD94D2}" destId="{0AE5B860-547D-4DAB-9FF7-69FA28AB5BEF}" srcOrd="0" destOrd="0" presId="urn:microsoft.com/office/officeart/2005/8/layout/cycle5"/>
    <dgm:cxn modelId="{7DBF548E-C03F-460C-9247-EF4CF63E6F61}" type="presOf" srcId="{7F246854-18BC-47D1-BCEE-2AA687256888}" destId="{C001D64D-4F19-4C6A-90FD-DD80A25C626E}" srcOrd="0" destOrd="0" presId="urn:microsoft.com/office/officeart/2005/8/layout/cycle5"/>
    <dgm:cxn modelId="{6B3C0496-ED35-45CE-BEFD-8A1B9AFA08BA}" srcId="{B9E0F0E0-104F-4BEF-9E0E-236E693910D9}" destId="{E0A98E98-B95E-4F16-B849-CC2DF56E406C}" srcOrd="3" destOrd="0" parTransId="{D42C7D5F-F20B-4B25-A875-F8220F6DEF10}" sibTransId="{EF50D7CE-68BE-4CB6-8D8C-DCD798F8B3A1}"/>
    <dgm:cxn modelId="{3A20FA98-4706-49B0-BD63-48626D8E8319}" type="presOf" srcId="{E0A98E98-B95E-4F16-B849-CC2DF56E406C}" destId="{3AFDCFE6-C066-42D3-87F9-7946CE23CDB2}" srcOrd="0" destOrd="0" presId="urn:microsoft.com/office/officeart/2005/8/layout/cycle5"/>
    <dgm:cxn modelId="{653456A0-4EC4-4B6E-A65B-4AD54AAEB8EB}" srcId="{B9E0F0E0-104F-4BEF-9E0E-236E693910D9}" destId="{D70707BA-79CA-4024-AC82-4AB511C17864}" srcOrd="1" destOrd="0" parTransId="{85A3A78D-D101-4656-8B7A-A5596DFC3AD9}" sibTransId="{B1BCF09A-3870-4FAA-AD7C-6CC1268503B8}"/>
    <dgm:cxn modelId="{248C9BA8-D592-4556-8D87-31F49A049A2A}" type="presOf" srcId="{D70707BA-79CA-4024-AC82-4AB511C17864}" destId="{2348A238-A646-4228-886C-4FA5AFD14BB9}" srcOrd="0" destOrd="0" presId="urn:microsoft.com/office/officeart/2005/8/layout/cycle5"/>
    <dgm:cxn modelId="{EC60E3CF-E1F4-46C2-85E2-BEDF7E0D52FF}" type="presOf" srcId="{7119AF2A-F6F9-4178-AAB8-AEECC5ECC701}" destId="{7E2802A0-8974-4680-B735-3941ADAF0F9F}" srcOrd="0" destOrd="0" presId="urn:microsoft.com/office/officeart/2005/8/layout/cycle5"/>
    <dgm:cxn modelId="{1CA5DBD5-F5EB-4039-99B4-CE4134429CC3}" type="presOf" srcId="{B9E0F0E0-104F-4BEF-9E0E-236E693910D9}" destId="{1420F4D2-92A2-4AED-9D67-0FEDE9D203EA}" srcOrd="0" destOrd="0" presId="urn:microsoft.com/office/officeart/2005/8/layout/cycle5"/>
    <dgm:cxn modelId="{932774E7-561E-45DA-A6F4-09A045147875}" type="presOf" srcId="{B76416C8-1F84-4E34-996C-B041EF2D989C}" destId="{5C37306C-C6D0-410B-9A01-FC329F5A9400}" srcOrd="0" destOrd="0" presId="urn:microsoft.com/office/officeart/2005/8/layout/cycle5"/>
    <dgm:cxn modelId="{D567DFF1-F0EA-4607-AB5E-2103840F59B5}" type="presOf" srcId="{B4C5F931-F9EC-478C-9E23-F400D222DFC8}" destId="{A1888EBC-0888-4096-8F1C-62950A63049C}" srcOrd="0" destOrd="0" presId="urn:microsoft.com/office/officeart/2005/8/layout/cycle5"/>
    <dgm:cxn modelId="{E6CC08FC-36B3-4DA7-A8E5-83F44685B85D}" srcId="{B9E0F0E0-104F-4BEF-9E0E-236E693910D9}" destId="{1B528E8F-3E86-4CBB-AA1D-42557619C212}" srcOrd="2" destOrd="0" parTransId="{144A8827-D77F-455D-8F8A-23F1E490D83F}" sibTransId="{7119AF2A-F6F9-4178-AAB8-AEECC5ECC701}"/>
    <dgm:cxn modelId="{087DA5AB-49A6-429C-8526-A644F21BFC0A}" type="presParOf" srcId="{1420F4D2-92A2-4AED-9D67-0FEDE9D203EA}" destId="{A1888EBC-0888-4096-8F1C-62950A63049C}" srcOrd="0" destOrd="0" presId="urn:microsoft.com/office/officeart/2005/8/layout/cycle5"/>
    <dgm:cxn modelId="{5B6AACF6-1848-45F7-B591-5F76EA7F8253}" type="presParOf" srcId="{1420F4D2-92A2-4AED-9D67-0FEDE9D203EA}" destId="{AE38931D-4902-428A-8110-EF5FD2DEC7A3}" srcOrd="1" destOrd="0" presId="urn:microsoft.com/office/officeart/2005/8/layout/cycle5"/>
    <dgm:cxn modelId="{D245D89A-4660-4F06-A6AA-90B7E8E4ADD7}" type="presParOf" srcId="{1420F4D2-92A2-4AED-9D67-0FEDE9D203EA}" destId="{0D1937C4-B6A7-423F-85B1-574C85C91FF4}" srcOrd="2" destOrd="0" presId="urn:microsoft.com/office/officeart/2005/8/layout/cycle5"/>
    <dgm:cxn modelId="{605F83DE-99F6-4407-96D4-21FF594B2A0D}" type="presParOf" srcId="{1420F4D2-92A2-4AED-9D67-0FEDE9D203EA}" destId="{2348A238-A646-4228-886C-4FA5AFD14BB9}" srcOrd="3" destOrd="0" presId="urn:microsoft.com/office/officeart/2005/8/layout/cycle5"/>
    <dgm:cxn modelId="{8AB16A05-227A-4939-9145-C19B897A0058}" type="presParOf" srcId="{1420F4D2-92A2-4AED-9D67-0FEDE9D203EA}" destId="{C0D5E5AC-4D79-4854-A2A6-ACB2C7953398}" srcOrd="4" destOrd="0" presId="urn:microsoft.com/office/officeart/2005/8/layout/cycle5"/>
    <dgm:cxn modelId="{C3334F92-F354-4239-BAD9-302B325703CC}" type="presParOf" srcId="{1420F4D2-92A2-4AED-9D67-0FEDE9D203EA}" destId="{32267585-39C1-45E5-ABA1-18C186BD1761}" srcOrd="5" destOrd="0" presId="urn:microsoft.com/office/officeart/2005/8/layout/cycle5"/>
    <dgm:cxn modelId="{38CEDDBA-E55B-41DB-AE8E-7E77B5DBE985}" type="presParOf" srcId="{1420F4D2-92A2-4AED-9D67-0FEDE9D203EA}" destId="{38396DED-C725-4393-A5F4-8B3A3C412B80}" srcOrd="6" destOrd="0" presId="urn:microsoft.com/office/officeart/2005/8/layout/cycle5"/>
    <dgm:cxn modelId="{DC494E72-6755-41A0-B71E-F9D9CE32B18B}" type="presParOf" srcId="{1420F4D2-92A2-4AED-9D67-0FEDE9D203EA}" destId="{13BFF565-FB8D-46BA-88F2-52BB05380E66}" srcOrd="7" destOrd="0" presId="urn:microsoft.com/office/officeart/2005/8/layout/cycle5"/>
    <dgm:cxn modelId="{4315685F-22E1-46C1-8101-6679AB08C214}" type="presParOf" srcId="{1420F4D2-92A2-4AED-9D67-0FEDE9D203EA}" destId="{7E2802A0-8974-4680-B735-3941ADAF0F9F}" srcOrd="8" destOrd="0" presId="urn:microsoft.com/office/officeart/2005/8/layout/cycle5"/>
    <dgm:cxn modelId="{A3F8441B-F1B3-40B4-B84D-CA1AD50FB888}" type="presParOf" srcId="{1420F4D2-92A2-4AED-9D67-0FEDE9D203EA}" destId="{3AFDCFE6-C066-42D3-87F9-7946CE23CDB2}" srcOrd="9" destOrd="0" presId="urn:microsoft.com/office/officeart/2005/8/layout/cycle5"/>
    <dgm:cxn modelId="{559354DF-DDD8-490F-BCBC-98AADF990BE8}" type="presParOf" srcId="{1420F4D2-92A2-4AED-9D67-0FEDE9D203EA}" destId="{4E187BD9-DD9F-4E9E-AF78-CE8CE1C60E75}" srcOrd="10" destOrd="0" presId="urn:microsoft.com/office/officeart/2005/8/layout/cycle5"/>
    <dgm:cxn modelId="{A8DC5926-63AC-452A-B665-916CDEFEA834}" type="presParOf" srcId="{1420F4D2-92A2-4AED-9D67-0FEDE9D203EA}" destId="{1F07A28A-2063-459E-896C-A37F4CCA0102}" srcOrd="11" destOrd="0" presId="urn:microsoft.com/office/officeart/2005/8/layout/cycle5"/>
    <dgm:cxn modelId="{9C1BA323-38E3-4802-A9F9-3C32F9E6563D}" type="presParOf" srcId="{1420F4D2-92A2-4AED-9D67-0FEDE9D203EA}" destId="{CF6C74B0-A2AB-4E18-9B8E-5B8AD11604FC}" srcOrd="12" destOrd="0" presId="urn:microsoft.com/office/officeart/2005/8/layout/cycle5"/>
    <dgm:cxn modelId="{28338652-93BE-44EE-BBFD-B22B5BF9204B}" type="presParOf" srcId="{1420F4D2-92A2-4AED-9D67-0FEDE9D203EA}" destId="{92110BCE-9674-445E-8AD8-475C10F3CC40}" srcOrd="13" destOrd="0" presId="urn:microsoft.com/office/officeart/2005/8/layout/cycle5"/>
    <dgm:cxn modelId="{81CEBAAC-6398-4961-8CF5-69634816AC00}" type="presParOf" srcId="{1420F4D2-92A2-4AED-9D67-0FEDE9D203EA}" destId="{3B32774C-D0DD-4F5B-A5A6-1A5AD5CFDA9C}" srcOrd="14" destOrd="0" presId="urn:microsoft.com/office/officeart/2005/8/layout/cycle5"/>
    <dgm:cxn modelId="{C56ECA51-370E-40B6-BE38-99F4ED8CDB93}" type="presParOf" srcId="{1420F4D2-92A2-4AED-9D67-0FEDE9D203EA}" destId="{2B2B6788-C330-4611-9DAE-E76307777B42}" srcOrd="15" destOrd="0" presId="urn:microsoft.com/office/officeart/2005/8/layout/cycle5"/>
    <dgm:cxn modelId="{32B7CC8E-238E-4C48-B5D1-35F0EE13CD0D}" type="presParOf" srcId="{1420F4D2-92A2-4AED-9D67-0FEDE9D203EA}" destId="{0A7C8FE7-D47D-4EF4-9CDC-809EF6E89069}" srcOrd="16" destOrd="0" presId="urn:microsoft.com/office/officeart/2005/8/layout/cycle5"/>
    <dgm:cxn modelId="{F18D1B8F-0E7F-477D-8D92-4397FA0D4B8E}" type="presParOf" srcId="{1420F4D2-92A2-4AED-9D67-0FEDE9D203EA}" destId="{5C37306C-C6D0-410B-9A01-FC329F5A9400}" srcOrd="17" destOrd="0" presId="urn:microsoft.com/office/officeart/2005/8/layout/cycle5"/>
    <dgm:cxn modelId="{2C4F2480-C711-4663-8E88-5E83E855F933}" type="presParOf" srcId="{1420F4D2-92A2-4AED-9D67-0FEDE9D203EA}" destId="{0AE5B860-547D-4DAB-9FF7-69FA28AB5BEF}" srcOrd="18" destOrd="0" presId="urn:microsoft.com/office/officeart/2005/8/layout/cycle5"/>
    <dgm:cxn modelId="{53FB2184-82D9-473B-95C0-48CD8CCEB7DC}" type="presParOf" srcId="{1420F4D2-92A2-4AED-9D67-0FEDE9D203EA}" destId="{02F1A299-0E62-4D99-BD51-6E6AFDD989C2}" srcOrd="19" destOrd="0" presId="urn:microsoft.com/office/officeart/2005/8/layout/cycle5"/>
    <dgm:cxn modelId="{6E38A859-5092-4855-8859-F7AAB0478B94}" type="presParOf" srcId="{1420F4D2-92A2-4AED-9D67-0FEDE9D203EA}" destId="{C001D64D-4F19-4C6A-90FD-DD80A25C626E}"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88EBC-0888-4096-8F1C-62950A63049C}">
      <dsp:nvSpPr>
        <dsp:cNvPr id="0" name=""/>
        <dsp:cNvSpPr/>
      </dsp:nvSpPr>
      <dsp:spPr>
        <a:xfrm>
          <a:off x="3186960" y="877"/>
          <a:ext cx="1186918" cy="7435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Konfrontation med tab/deficits</a:t>
          </a:r>
        </a:p>
      </dsp:txBody>
      <dsp:txXfrm>
        <a:off x="3223257" y="37174"/>
        <a:ext cx="1114324" cy="670944"/>
      </dsp:txXfrm>
    </dsp:sp>
    <dsp:sp modelId="{0D1937C4-B6A7-423F-85B1-574C85C91FF4}">
      <dsp:nvSpPr>
        <dsp:cNvPr id="0" name=""/>
        <dsp:cNvSpPr/>
      </dsp:nvSpPr>
      <dsp:spPr>
        <a:xfrm>
          <a:off x="1579982" y="372646"/>
          <a:ext cx="4400874" cy="4400874"/>
        </a:xfrm>
        <a:custGeom>
          <a:avLst/>
          <a:gdLst/>
          <a:ahLst/>
          <a:cxnLst/>
          <a:rect l="0" t="0" r="0" b="0"/>
          <a:pathLst>
            <a:path>
              <a:moveTo>
                <a:pt x="2957042" y="134166"/>
              </a:moveTo>
              <a:arcTo wR="2200437" hR="2200437" stAng="17406671" swAng="81227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348A238-A646-4228-886C-4FA5AFD14BB9}">
      <dsp:nvSpPr>
        <dsp:cNvPr id="0" name=""/>
        <dsp:cNvSpPr/>
      </dsp:nvSpPr>
      <dsp:spPr>
        <a:xfrm>
          <a:off x="4907331" y="841808"/>
          <a:ext cx="1186918" cy="718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err="1"/>
            <a:t>Alarmbered-skab</a:t>
          </a:r>
          <a:endParaRPr lang="da-DK" sz="1200" kern="1200" dirty="0"/>
        </a:p>
      </dsp:txBody>
      <dsp:txXfrm>
        <a:off x="4942413" y="876890"/>
        <a:ext cx="1116754" cy="648485"/>
      </dsp:txXfrm>
    </dsp:sp>
    <dsp:sp modelId="{32267585-39C1-45E5-ABA1-18C186BD1761}">
      <dsp:nvSpPr>
        <dsp:cNvPr id="0" name=""/>
        <dsp:cNvSpPr/>
      </dsp:nvSpPr>
      <dsp:spPr>
        <a:xfrm>
          <a:off x="1524332" y="257171"/>
          <a:ext cx="4400874" cy="4400874"/>
        </a:xfrm>
        <a:custGeom>
          <a:avLst/>
          <a:gdLst/>
          <a:ahLst/>
          <a:cxnLst/>
          <a:rect l="0" t="0" r="0" b="0"/>
          <a:pathLst>
            <a:path>
              <a:moveTo>
                <a:pt x="4279419" y="1479496"/>
              </a:moveTo>
              <a:arcTo wR="2200437" hR="2200437" stAng="20452482" swAng="90017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8396DED-C725-4393-A5F4-8B3A3C412B80}">
      <dsp:nvSpPr>
        <dsp:cNvPr id="0" name=""/>
        <dsp:cNvSpPr/>
      </dsp:nvSpPr>
      <dsp:spPr>
        <a:xfrm>
          <a:off x="5280372" y="2488857"/>
          <a:ext cx="1186918" cy="11147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Risikoadfærd </a:t>
          </a:r>
        </a:p>
        <a:p>
          <a:pPr marL="0" lvl="0" indent="0" algn="ctr" defTabSz="533400">
            <a:lnSpc>
              <a:spcPct val="90000"/>
            </a:lnSpc>
            <a:spcBef>
              <a:spcPct val="0"/>
            </a:spcBef>
            <a:spcAft>
              <a:spcPct val="35000"/>
            </a:spcAft>
            <a:buNone/>
          </a:pPr>
          <a:r>
            <a:rPr lang="da-DK" sz="1200" kern="1200" dirty="0"/>
            <a:t>Oplevelse af </a:t>
          </a:r>
          <a:r>
            <a:rPr lang="da-DK" sz="1200" kern="1200" dirty="0" err="1"/>
            <a:t>utilstrækkeligh</a:t>
          </a:r>
          <a:endParaRPr lang="da-DK" sz="1200" kern="1200" dirty="0"/>
        </a:p>
        <a:p>
          <a:pPr marL="0" lvl="0" indent="0" algn="ctr" defTabSz="533400">
            <a:lnSpc>
              <a:spcPct val="90000"/>
            </a:lnSpc>
            <a:spcBef>
              <a:spcPct val="0"/>
            </a:spcBef>
            <a:spcAft>
              <a:spcPct val="35000"/>
            </a:spcAft>
            <a:buNone/>
          </a:pPr>
          <a:r>
            <a:rPr lang="da-DK" sz="1200" kern="1200" dirty="0"/>
            <a:t>Negativ forventning</a:t>
          </a:r>
        </a:p>
      </dsp:txBody>
      <dsp:txXfrm>
        <a:off x="5334790" y="2543275"/>
        <a:ext cx="1078082" cy="1005931"/>
      </dsp:txXfrm>
    </dsp:sp>
    <dsp:sp modelId="{7E2802A0-8974-4680-B735-3941ADAF0F9F}">
      <dsp:nvSpPr>
        <dsp:cNvPr id="0" name=""/>
        <dsp:cNvSpPr/>
      </dsp:nvSpPr>
      <dsp:spPr>
        <a:xfrm>
          <a:off x="1453248" y="506282"/>
          <a:ext cx="4400874" cy="4400874"/>
        </a:xfrm>
        <a:custGeom>
          <a:avLst/>
          <a:gdLst/>
          <a:ahLst/>
          <a:cxnLst/>
          <a:rect l="0" t="0" r="0" b="0"/>
          <a:pathLst>
            <a:path>
              <a:moveTo>
                <a:pt x="4153177" y="3214700"/>
              </a:moveTo>
              <a:arcTo wR="2200437" hR="2200437" stAng="1646855" swAng="61453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AFDCFE6-C066-42D3-87F9-7946CE23CDB2}">
      <dsp:nvSpPr>
        <dsp:cNvPr id="0" name=""/>
        <dsp:cNvSpPr/>
      </dsp:nvSpPr>
      <dsp:spPr>
        <a:xfrm>
          <a:off x="4141694" y="4152744"/>
          <a:ext cx="1186918" cy="8057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Psykisk forsvar: Undgåelses- el. sikkerheds-strategier</a:t>
          </a:r>
        </a:p>
      </dsp:txBody>
      <dsp:txXfrm>
        <a:off x="4181026" y="4192076"/>
        <a:ext cx="1108254" cy="727064"/>
      </dsp:txXfrm>
    </dsp:sp>
    <dsp:sp modelId="{1F07A28A-2063-459E-896C-A37F4CCA0102}">
      <dsp:nvSpPr>
        <dsp:cNvPr id="0" name=""/>
        <dsp:cNvSpPr/>
      </dsp:nvSpPr>
      <dsp:spPr>
        <a:xfrm>
          <a:off x="1579982" y="372646"/>
          <a:ext cx="4400874" cy="4400874"/>
        </a:xfrm>
        <a:custGeom>
          <a:avLst/>
          <a:gdLst/>
          <a:ahLst/>
          <a:cxnLst/>
          <a:rect l="0" t="0" r="0" b="0"/>
          <a:pathLst>
            <a:path>
              <a:moveTo>
                <a:pt x="2418486" y="4390043"/>
              </a:moveTo>
              <a:arcTo wR="2200437" hR="2200437" stAng="5058781" swAng="68243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F6C74B0-A2AB-4E18-9B8E-5B8AD11604FC}">
      <dsp:nvSpPr>
        <dsp:cNvPr id="0" name=""/>
        <dsp:cNvSpPr/>
      </dsp:nvSpPr>
      <dsp:spPr>
        <a:xfrm>
          <a:off x="2232226" y="4204219"/>
          <a:ext cx="1186918" cy="702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Øget spænding</a:t>
          </a:r>
        </a:p>
        <a:p>
          <a:pPr marL="0" lvl="0" indent="0" algn="ctr" defTabSz="533400">
            <a:lnSpc>
              <a:spcPct val="90000"/>
            </a:lnSpc>
            <a:spcBef>
              <a:spcPct val="0"/>
            </a:spcBef>
            <a:spcAft>
              <a:spcPct val="35000"/>
            </a:spcAft>
            <a:buNone/>
          </a:pPr>
          <a:r>
            <a:rPr lang="da-DK" sz="1200" kern="1200" dirty="0"/>
            <a:t>på den lange bane</a:t>
          </a:r>
        </a:p>
      </dsp:txBody>
      <dsp:txXfrm>
        <a:off x="2266533" y="4238526"/>
        <a:ext cx="1118304" cy="634166"/>
      </dsp:txXfrm>
    </dsp:sp>
    <dsp:sp modelId="{3B32774C-D0DD-4F5B-A5A6-1A5AD5CFDA9C}">
      <dsp:nvSpPr>
        <dsp:cNvPr id="0" name=""/>
        <dsp:cNvSpPr/>
      </dsp:nvSpPr>
      <dsp:spPr>
        <a:xfrm>
          <a:off x="1579982" y="372646"/>
          <a:ext cx="4400874" cy="4400874"/>
        </a:xfrm>
        <a:custGeom>
          <a:avLst/>
          <a:gdLst/>
          <a:ahLst/>
          <a:cxnLst/>
          <a:rect l="0" t="0" r="0" b="0"/>
          <a:pathLst>
            <a:path>
              <a:moveTo>
                <a:pt x="590625" y="3700580"/>
              </a:moveTo>
              <a:arcTo wR="2200437" hR="2200437" stAng="8221177" swAng="88595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B2B6788-C330-4611-9DAE-E76307777B42}">
      <dsp:nvSpPr>
        <dsp:cNvPr id="0" name=""/>
        <dsp:cNvSpPr/>
      </dsp:nvSpPr>
      <dsp:spPr>
        <a:xfrm>
          <a:off x="1041692" y="2680076"/>
          <a:ext cx="1186918" cy="7653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Over-/under-aktivering</a:t>
          </a:r>
        </a:p>
      </dsp:txBody>
      <dsp:txXfrm>
        <a:off x="1079051" y="2717435"/>
        <a:ext cx="1112200" cy="690584"/>
      </dsp:txXfrm>
    </dsp:sp>
    <dsp:sp modelId="{5C37306C-C6D0-410B-9A01-FC329F5A9400}">
      <dsp:nvSpPr>
        <dsp:cNvPr id="0" name=""/>
        <dsp:cNvSpPr/>
      </dsp:nvSpPr>
      <dsp:spPr>
        <a:xfrm>
          <a:off x="1576772" y="319798"/>
          <a:ext cx="4400874" cy="4400874"/>
        </a:xfrm>
        <a:custGeom>
          <a:avLst/>
          <a:gdLst/>
          <a:ahLst/>
          <a:cxnLst/>
          <a:rect l="0" t="0" r="0" b="0"/>
          <a:pathLst>
            <a:path>
              <a:moveTo>
                <a:pt x="942" y="2136034"/>
              </a:moveTo>
              <a:arcTo wR="2200437" hR="2200437" stAng="10900631" swAng="107127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AE5B860-547D-4DAB-9FF7-69FA28AB5BEF}">
      <dsp:nvSpPr>
        <dsp:cNvPr id="0" name=""/>
        <dsp:cNvSpPr/>
      </dsp:nvSpPr>
      <dsp:spPr>
        <a:xfrm>
          <a:off x="1440152" y="807864"/>
          <a:ext cx="1186918" cy="7694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Symptom-forstærkning/</a:t>
          </a:r>
        </a:p>
        <a:p>
          <a:pPr marL="0" lvl="0" indent="0" algn="ctr" defTabSz="533400">
            <a:lnSpc>
              <a:spcPct val="90000"/>
            </a:lnSpc>
            <a:spcBef>
              <a:spcPct val="0"/>
            </a:spcBef>
            <a:spcAft>
              <a:spcPct val="35000"/>
            </a:spcAft>
            <a:buNone/>
          </a:pPr>
          <a:r>
            <a:rPr lang="da-DK" sz="1200" kern="1200" dirty="0" err="1"/>
            <a:t>Kronificering</a:t>
          </a:r>
          <a:endParaRPr lang="da-DK" sz="1200" kern="1200" dirty="0"/>
        </a:p>
      </dsp:txBody>
      <dsp:txXfrm>
        <a:off x="1477711" y="845423"/>
        <a:ext cx="1111800" cy="694288"/>
      </dsp:txXfrm>
    </dsp:sp>
    <dsp:sp modelId="{C001D64D-4F19-4C6A-90FD-DD80A25C626E}">
      <dsp:nvSpPr>
        <dsp:cNvPr id="0" name=""/>
        <dsp:cNvSpPr/>
      </dsp:nvSpPr>
      <dsp:spPr>
        <a:xfrm>
          <a:off x="1512709" y="390346"/>
          <a:ext cx="4400874" cy="4400874"/>
        </a:xfrm>
        <a:custGeom>
          <a:avLst/>
          <a:gdLst/>
          <a:ahLst/>
          <a:cxnLst/>
          <a:rect l="0" t="0" r="0" b="0"/>
          <a:pathLst>
            <a:path>
              <a:moveTo>
                <a:pt x="1050799" y="324202"/>
              </a:moveTo>
              <a:arcTo wR="2200437" hR="2200437" stAng="14310160" swAng="7968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88EBC-0888-4096-8F1C-62950A63049C}">
      <dsp:nvSpPr>
        <dsp:cNvPr id="0" name=""/>
        <dsp:cNvSpPr/>
      </dsp:nvSpPr>
      <dsp:spPr>
        <a:xfrm>
          <a:off x="3186960" y="877"/>
          <a:ext cx="1186918" cy="7435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Møde med tab/deficits</a:t>
          </a:r>
        </a:p>
      </dsp:txBody>
      <dsp:txXfrm>
        <a:off x="3223257" y="37174"/>
        <a:ext cx="1114324" cy="670944"/>
      </dsp:txXfrm>
    </dsp:sp>
    <dsp:sp modelId="{0D1937C4-B6A7-423F-85B1-574C85C91FF4}">
      <dsp:nvSpPr>
        <dsp:cNvPr id="0" name=""/>
        <dsp:cNvSpPr/>
      </dsp:nvSpPr>
      <dsp:spPr>
        <a:xfrm>
          <a:off x="1579982" y="372646"/>
          <a:ext cx="4400874" cy="4400874"/>
        </a:xfrm>
        <a:custGeom>
          <a:avLst/>
          <a:gdLst/>
          <a:ahLst/>
          <a:cxnLst/>
          <a:rect l="0" t="0" r="0" b="0"/>
          <a:pathLst>
            <a:path>
              <a:moveTo>
                <a:pt x="2957042" y="134166"/>
              </a:moveTo>
              <a:arcTo wR="2200437" hR="2200437" stAng="17406671" swAng="81227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348A238-A646-4228-886C-4FA5AFD14BB9}">
      <dsp:nvSpPr>
        <dsp:cNvPr id="0" name=""/>
        <dsp:cNvSpPr/>
      </dsp:nvSpPr>
      <dsp:spPr>
        <a:xfrm>
          <a:off x="4907331" y="841808"/>
          <a:ext cx="1186918" cy="718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err="1"/>
            <a:t>Alarmbered-skab</a:t>
          </a:r>
          <a:r>
            <a:rPr lang="da-DK" sz="1200" kern="1200" dirty="0"/>
            <a:t> – tidlig id., </a:t>
          </a:r>
          <a:r>
            <a:rPr lang="da-DK" sz="1200" kern="1200" dirty="0" err="1"/>
            <a:t>rel</a:t>
          </a:r>
          <a:r>
            <a:rPr lang="da-DK" sz="1200" kern="1200" dirty="0"/>
            <a:t>. intervention</a:t>
          </a:r>
        </a:p>
        <a:p>
          <a:pPr marL="0" lvl="0" indent="0" algn="ctr" defTabSz="533400">
            <a:lnSpc>
              <a:spcPct val="90000"/>
            </a:lnSpc>
            <a:spcBef>
              <a:spcPct val="0"/>
            </a:spcBef>
            <a:spcAft>
              <a:spcPct val="35000"/>
            </a:spcAft>
            <a:buNone/>
          </a:pPr>
          <a:r>
            <a:rPr lang="da-DK" sz="1200" kern="1200" dirty="0"/>
            <a:t>Positiv </a:t>
          </a:r>
          <a:r>
            <a:rPr lang="da-DK" sz="1200" kern="1200" dirty="0" err="1"/>
            <a:t>forventn</a:t>
          </a:r>
          <a:r>
            <a:rPr lang="da-DK" sz="1200" kern="1200" dirty="0"/>
            <a:t>.</a:t>
          </a:r>
        </a:p>
      </dsp:txBody>
      <dsp:txXfrm>
        <a:off x="4942413" y="876890"/>
        <a:ext cx="1116754" cy="648485"/>
      </dsp:txXfrm>
    </dsp:sp>
    <dsp:sp modelId="{32267585-39C1-45E5-ABA1-18C186BD1761}">
      <dsp:nvSpPr>
        <dsp:cNvPr id="0" name=""/>
        <dsp:cNvSpPr/>
      </dsp:nvSpPr>
      <dsp:spPr>
        <a:xfrm>
          <a:off x="1579982" y="372646"/>
          <a:ext cx="4400874" cy="4400874"/>
        </a:xfrm>
        <a:custGeom>
          <a:avLst/>
          <a:gdLst/>
          <a:ahLst/>
          <a:cxnLst/>
          <a:rect l="0" t="0" r="0" b="0"/>
          <a:pathLst>
            <a:path>
              <a:moveTo>
                <a:pt x="4244499" y="1385738"/>
              </a:moveTo>
              <a:arcTo wR="2200437" hR="2200437" stAng="20296159" swAng="103823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8396DED-C725-4393-A5F4-8B3A3C412B80}">
      <dsp:nvSpPr>
        <dsp:cNvPr id="0" name=""/>
        <dsp:cNvSpPr/>
      </dsp:nvSpPr>
      <dsp:spPr>
        <a:xfrm>
          <a:off x="5332228" y="2620782"/>
          <a:ext cx="1186918" cy="8838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Container-funktion i miljøet</a:t>
          </a:r>
        </a:p>
      </dsp:txBody>
      <dsp:txXfrm>
        <a:off x="5375376" y="2663930"/>
        <a:ext cx="1100622" cy="797593"/>
      </dsp:txXfrm>
    </dsp:sp>
    <dsp:sp modelId="{7E2802A0-8974-4680-B735-3941ADAF0F9F}">
      <dsp:nvSpPr>
        <dsp:cNvPr id="0" name=""/>
        <dsp:cNvSpPr/>
      </dsp:nvSpPr>
      <dsp:spPr>
        <a:xfrm>
          <a:off x="1579982" y="372646"/>
          <a:ext cx="4400874" cy="4400874"/>
        </a:xfrm>
        <a:custGeom>
          <a:avLst/>
          <a:gdLst/>
          <a:ahLst/>
          <a:cxnLst/>
          <a:rect l="0" t="0" r="0" b="0"/>
          <a:pathLst>
            <a:path>
              <a:moveTo>
                <a:pt x="4121418" y="3273635"/>
              </a:moveTo>
              <a:arcTo wR="2200437" hR="2200437" stAng="1751453" swAng="75273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AFDCFE6-C066-42D3-87F9-7946CE23CDB2}">
      <dsp:nvSpPr>
        <dsp:cNvPr id="0" name=""/>
        <dsp:cNvSpPr/>
      </dsp:nvSpPr>
      <dsp:spPr>
        <a:xfrm>
          <a:off x="4141694" y="4152744"/>
          <a:ext cx="1186918" cy="8057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Fleksibelt psykisk forsvar: Begyndende integration</a:t>
          </a:r>
        </a:p>
      </dsp:txBody>
      <dsp:txXfrm>
        <a:off x="4181026" y="4192076"/>
        <a:ext cx="1108254" cy="727064"/>
      </dsp:txXfrm>
    </dsp:sp>
    <dsp:sp modelId="{1F07A28A-2063-459E-896C-A37F4CCA0102}">
      <dsp:nvSpPr>
        <dsp:cNvPr id="0" name=""/>
        <dsp:cNvSpPr/>
      </dsp:nvSpPr>
      <dsp:spPr>
        <a:xfrm>
          <a:off x="1579982" y="372646"/>
          <a:ext cx="4400874" cy="4400874"/>
        </a:xfrm>
        <a:custGeom>
          <a:avLst/>
          <a:gdLst/>
          <a:ahLst/>
          <a:cxnLst/>
          <a:rect l="0" t="0" r="0" b="0"/>
          <a:pathLst>
            <a:path>
              <a:moveTo>
                <a:pt x="2418486" y="4390043"/>
              </a:moveTo>
              <a:arcTo wR="2200437" hR="2200437" stAng="5058781" swAng="68243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F6C74B0-A2AB-4E18-9B8E-5B8AD11604FC}">
      <dsp:nvSpPr>
        <dsp:cNvPr id="0" name=""/>
        <dsp:cNvSpPr/>
      </dsp:nvSpPr>
      <dsp:spPr>
        <a:xfrm>
          <a:off x="2232226" y="4204219"/>
          <a:ext cx="1186918" cy="702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Tilretning af forventninger, blik for alternativer</a:t>
          </a:r>
        </a:p>
      </dsp:txBody>
      <dsp:txXfrm>
        <a:off x="2266533" y="4238526"/>
        <a:ext cx="1118304" cy="634166"/>
      </dsp:txXfrm>
    </dsp:sp>
    <dsp:sp modelId="{3B32774C-D0DD-4F5B-A5A6-1A5AD5CFDA9C}">
      <dsp:nvSpPr>
        <dsp:cNvPr id="0" name=""/>
        <dsp:cNvSpPr/>
      </dsp:nvSpPr>
      <dsp:spPr>
        <a:xfrm>
          <a:off x="1579982" y="372646"/>
          <a:ext cx="4400874" cy="4400874"/>
        </a:xfrm>
        <a:custGeom>
          <a:avLst/>
          <a:gdLst/>
          <a:ahLst/>
          <a:cxnLst/>
          <a:rect l="0" t="0" r="0" b="0"/>
          <a:pathLst>
            <a:path>
              <a:moveTo>
                <a:pt x="590625" y="3700580"/>
              </a:moveTo>
              <a:arcTo wR="2200437" hR="2200437" stAng="8221177" swAng="88595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B2B6788-C330-4611-9DAE-E76307777B42}">
      <dsp:nvSpPr>
        <dsp:cNvPr id="0" name=""/>
        <dsp:cNvSpPr/>
      </dsp:nvSpPr>
      <dsp:spPr>
        <a:xfrm>
          <a:off x="1041692" y="2680076"/>
          <a:ext cx="1186918" cy="7653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Dynamisk regulering af energi, kræfter efter dagsform</a:t>
          </a:r>
        </a:p>
      </dsp:txBody>
      <dsp:txXfrm>
        <a:off x="1079051" y="2717435"/>
        <a:ext cx="1112200" cy="690584"/>
      </dsp:txXfrm>
    </dsp:sp>
    <dsp:sp modelId="{5C37306C-C6D0-410B-9A01-FC329F5A9400}">
      <dsp:nvSpPr>
        <dsp:cNvPr id="0" name=""/>
        <dsp:cNvSpPr/>
      </dsp:nvSpPr>
      <dsp:spPr>
        <a:xfrm>
          <a:off x="1576813" y="320359"/>
          <a:ext cx="4400874" cy="4400874"/>
        </a:xfrm>
        <a:custGeom>
          <a:avLst/>
          <a:gdLst/>
          <a:ahLst/>
          <a:cxnLst/>
          <a:rect l="0" t="0" r="0" b="0"/>
          <a:pathLst>
            <a:path>
              <a:moveTo>
                <a:pt x="1037" y="2132878"/>
              </a:moveTo>
              <a:arcTo wR="2200437" hR="2200437" stAng="10905564" swAng="108413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AE5B860-547D-4DAB-9FF7-69FA28AB5BEF}">
      <dsp:nvSpPr>
        <dsp:cNvPr id="0" name=""/>
        <dsp:cNvSpPr/>
      </dsp:nvSpPr>
      <dsp:spPr>
        <a:xfrm>
          <a:off x="1440152" y="819919"/>
          <a:ext cx="1186918" cy="7452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da-DK" sz="1200" kern="1200" dirty="0"/>
        </a:p>
        <a:p>
          <a:pPr marL="0" lvl="0" indent="0" algn="ctr" defTabSz="533400">
            <a:lnSpc>
              <a:spcPct val="90000"/>
            </a:lnSpc>
            <a:spcBef>
              <a:spcPct val="0"/>
            </a:spcBef>
            <a:spcAft>
              <a:spcPct val="35000"/>
            </a:spcAft>
            <a:buNone/>
          </a:pPr>
          <a:r>
            <a:rPr lang="da-DK" sz="1200" kern="1200" dirty="0"/>
            <a:t>Symptom-sænkning/</a:t>
          </a:r>
        </a:p>
        <a:p>
          <a:pPr marL="0" lvl="0" indent="0" algn="ctr" defTabSz="533400">
            <a:lnSpc>
              <a:spcPct val="90000"/>
            </a:lnSpc>
            <a:spcBef>
              <a:spcPct val="0"/>
            </a:spcBef>
            <a:spcAft>
              <a:spcPct val="35000"/>
            </a:spcAft>
            <a:buNone/>
          </a:pPr>
          <a:r>
            <a:rPr lang="da-DK" sz="1200" kern="1200" dirty="0"/>
            <a:t>Positiv forventning</a:t>
          </a:r>
        </a:p>
        <a:p>
          <a:pPr marL="0" lvl="0" indent="0" algn="ctr" defTabSz="533400">
            <a:lnSpc>
              <a:spcPct val="90000"/>
            </a:lnSpc>
            <a:spcBef>
              <a:spcPct val="0"/>
            </a:spcBef>
            <a:spcAft>
              <a:spcPct val="35000"/>
            </a:spcAft>
            <a:buNone/>
          </a:pPr>
          <a:endParaRPr lang="da-DK" sz="1200" kern="1200" dirty="0"/>
        </a:p>
      </dsp:txBody>
      <dsp:txXfrm>
        <a:off x="1476534" y="856301"/>
        <a:ext cx="1114154" cy="672533"/>
      </dsp:txXfrm>
    </dsp:sp>
    <dsp:sp modelId="{C001D64D-4F19-4C6A-90FD-DD80A25C626E}">
      <dsp:nvSpPr>
        <dsp:cNvPr id="0" name=""/>
        <dsp:cNvSpPr/>
      </dsp:nvSpPr>
      <dsp:spPr>
        <a:xfrm>
          <a:off x="1514157" y="389989"/>
          <a:ext cx="4400874" cy="4400874"/>
        </a:xfrm>
        <a:custGeom>
          <a:avLst/>
          <a:gdLst/>
          <a:ahLst/>
          <a:cxnLst/>
          <a:rect l="0" t="0" r="0" b="0"/>
          <a:pathLst>
            <a:path>
              <a:moveTo>
                <a:pt x="1036165" y="333247"/>
              </a:moveTo>
              <a:arcTo wR="2200437" hR="2200437" stAng="14283283" swAng="81539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82119" cy="484754"/>
          </a:xfrm>
          <a:prstGeom prst="rect">
            <a:avLst/>
          </a:prstGeom>
        </p:spPr>
        <p:txBody>
          <a:bodyPr vert="horz" lIns="94531" tIns="47265" rIns="94531" bIns="47265" rtlCol="0"/>
          <a:lstStyle>
            <a:lvl1pPr algn="l">
              <a:defRPr sz="1200"/>
            </a:lvl1pPr>
          </a:lstStyle>
          <a:p>
            <a:endParaRPr lang="da-DK"/>
          </a:p>
        </p:txBody>
      </p:sp>
      <p:sp>
        <p:nvSpPr>
          <p:cNvPr id="3" name="Pladsholder til dato 2"/>
          <p:cNvSpPr>
            <a:spLocks noGrp="1"/>
          </p:cNvSpPr>
          <p:nvPr>
            <p:ph type="dt" idx="1"/>
          </p:nvPr>
        </p:nvSpPr>
        <p:spPr>
          <a:xfrm>
            <a:off x="3898102" y="0"/>
            <a:ext cx="2982119" cy="484754"/>
          </a:xfrm>
          <a:prstGeom prst="rect">
            <a:avLst/>
          </a:prstGeom>
        </p:spPr>
        <p:txBody>
          <a:bodyPr vert="horz" lIns="94531" tIns="47265" rIns="94531" bIns="47265" rtlCol="0"/>
          <a:lstStyle>
            <a:lvl1pPr algn="r">
              <a:defRPr sz="1200"/>
            </a:lvl1pPr>
          </a:lstStyle>
          <a:p>
            <a:fld id="{D21E60B0-DAE7-4D21-9392-4EFC8710F164}" type="datetimeFigureOut">
              <a:rPr lang="da-DK" smtClean="0"/>
              <a:t>09-10-2020</a:t>
            </a:fld>
            <a:endParaRPr lang="da-DK"/>
          </a:p>
        </p:txBody>
      </p:sp>
      <p:sp>
        <p:nvSpPr>
          <p:cNvPr id="4" name="Pladsholder til slidebillede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4531" tIns="47265" rIns="94531" bIns="47265" rtlCol="0" anchor="ctr"/>
          <a:lstStyle/>
          <a:p>
            <a:endParaRPr lang="da-DK"/>
          </a:p>
        </p:txBody>
      </p:sp>
      <p:sp>
        <p:nvSpPr>
          <p:cNvPr id="5" name="Pladsholder til noter 4"/>
          <p:cNvSpPr>
            <a:spLocks noGrp="1"/>
          </p:cNvSpPr>
          <p:nvPr>
            <p:ph type="body" sz="quarter" idx="3"/>
          </p:nvPr>
        </p:nvSpPr>
        <p:spPr>
          <a:xfrm>
            <a:off x="688182" y="4649609"/>
            <a:ext cx="5505450" cy="3804225"/>
          </a:xfrm>
          <a:prstGeom prst="rect">
            <a:avLst/>
          </a:prstGeom>
        </p:spPr>
        <p:txBody>
          <a:bodyPr vert="horz" lIns="94531" tIns="47265" rIns="94531" bIns="47265"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176772"/>
            <a:ext cx="2982119" cy="484753"/>
          </a:xfrm>
          <a:prstGeom prst="rect">
            <a:avLst/>
          </a:prstGeom>
        </p:spPr>
        <p:txBody>
          <a:bodyPr vert="horz" lIns="94531" tIns="47265" rIns="94531" bIns="47265" rtlCol="0" anchor="b"/>
          <a:lstStyle>
            <a:lvl1pPr algn="l">
              <a:defRPr sz="1200"/>
            </a:lvl1pPr>
          </a:lstStyle>
          <a:p>
            <a:endParaRPr lang="da-DK"/>
          </a:p>
        </p:txBody>
      </p:sp>
      <p:sp>
        <p:nvSpPr>
          <p:cNvPr id="7" name="Pladsholder til slidenummer 6"/>
          <p:cNvSpPr>
            <a:spLocks noGrp="1"/>
          </p:cNvSpPr>
          <p:nvPr>
            <p:ph type="sldNum" sz="quarter" idx="5"/>
          </p:nvPr>
        </p:nvSpPr>
        <p:spPr>
          <a:xfrm>
            <a:off x="3898102" y="9176772"/>
            <a:ext cx="2982119" cy="484753"/>
          </a:xfrm>
          <a:prstGeom prst="rect">
            <a:avLst/>
          </a:prstGeom>
        </p:spPr>
        <p:txBody>
          <a:bodyPr vert="horz" lIns="94531" tIns="47265" rIns="94531" bIns="47265" rtlCol="0" anchor="b"/>
          <a:lstStyle>
            <a:lvl1pPr algn="r">
              <a:defRPr sz="1200"/>
            </a:lvl1pPr>
          </a:lstStyle>
          <a:p>
            <a:fld id="{148512F1-D42A-4746-A4FF-B73995C98EF3}" type="slidenum">
              <a:rPr lang="da-DK" smtClean="0"/>
              <a:t>‹nr.›</a:t>
            </a:fld>
            <a:endParaRPr lang="da-DK"/>
          </a:p>
        </p:txBody>
      </p:sp>
    </p:spTree>
    <p:extLst>
      <p:ext uri="{BB962C8B-B14F-4D97-AF65-F5344CB8AC3E}">
        <p14:creationId xmlns:p14="http://schemas.microsoft.com/office/powerpoint/2010/main" val="196399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C81203-B269-4C9A-9154-9B0493CC115B}"/>
              </a:ext>
            </a:extLst>
          </p:cNvPr>
          <p:cNvSpPr>
            <a:spLocks noGrp="1" noChangeArrowheads="1"/>
          </p:cNvSpPr>
          <p:nvPr>
            <p:ph type="sldNum" sz="quarter" idx="5"/>
          </p:nvPr>
        </p:nvSpPr>
        <p:spPr>
          <a:ln/>
        </p:spPr>
        <p:txBody>
          <a:bodyPr/>
          <a:lstStyle/>
          <a:p>
            <a:fld id="{844CC8DD-AE77-4C99-83C3-C4A687868DD9}" type="slidenum">
              <a:rPr lang="da-DK" altLang="da-DK"/>
              <a:pPr/>
              <a:t>5</a:t>
            </a:fld>
            <a:endParaRPr lang="da-DK" altLang="da-DK"/>
          </a:p>
        </p:txBody>
      </p:sp>
      <p:sp>
        <p:nvSpPr>
          <p:cNvPr id="13314" name="Rectangle 2">
            <a:extLst>
              <a:ext uri="{FF2B5EF4-FFF2-40B4-BE49-F238E27FC236}">
                <a16:creationId xmlns:a16="http://schemas.microsoft.com/office/drawing/2014/main" id="{FC8C169F-16D0-41FA-8E3A-5C1980C4980C}"/>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8EC898AD-22CE-4219-A97F-4B77A54EEFB6}"/>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9F734D-1636-42DE-A6E1-3915944AC3D4}"/>
              </a:ext>
            </a:extLst>
          </p:cNvPr>
          <p:cNvSpPr>
            <a:spLocks noGrp="1" noChangeArrowheads="1"/>
          </p:cNvSpPr>
          <p:nvPr>
            <p:ph type="sldNum" sz="quarter" idx="5"/>
          </p:nvPr>
        </p:nvSpPr>
        <p:spPr>
          <a:ln/>
        </p:spPr>
        <p:txBody>
          <a:bodyPr/>
          <a:lstStyle/>
          <a:p>
            <a:pPr defTabSz="472653">
              <a:defRPr/>
            </a:pPr>
            <a:fld id="{0FFCA004-E7EE-4C37-A11D-490B7779627B}" type="slidenum">
              <a:rPr lang="da-DK" altLang="da-DK">
                <a:solidFill>
                  <a:prstClr val="black"/>
                </a:solidFill>
                <a:latin typeface="Calibri" panose="020F0502020204030204"/>
              </a:rPr>
              <a:pPr defTabSz="472653">
                <a:defRPr/>
              </a:pPr>
              <a:t>6</a:t>
            </a:fld>
            <a:endParaRPr lang="da-DK" altLang="da-DK">
              <a:solidFill>
                <a:prstClr val="black"/>
              </a:solidFill>
              <a:latin typeface="Calibri" panose="020F0502020204030204"/>
            </a:endParaRPr>
          </a:p>
        </p:txBody>
      </p:sp>
      <p:sp>
        <p:nvSpPr>
          <p:cNvPr id="15362" name="Rectangle 2">
            <a:extLst>
              <a:ext uri="{FF2B5EF4-FFF2-40B4-BE49-F238E27FC236}">
                <a16:creationId xmlns:a16="http://schemas.microsoft.com/office/drawing/2014/main" id="{D47871B2-43E6-4AB3-AA75-308236A0DA19}"/>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1393E030-4FC6-4E58-81A4-95F298B6D45B}"/>
              </a:ext>
            </a:extLst>
          </p:cNvPr>
          <p:cNvSpPr>
            <a:spLocks noGrp="1" noChangeArrowheads="1"/>
          </p:cNvSpPr>
          <p:nvPr>
            <p:ph type="body" idx="1"/>
          </p:nvPr>
        </p:nvSpPr>
        <p:spPr/>
        <p:txBody>
          <a:bodyPr/>
          <a:lstStyle/>
          <a:p>
            <a:endParaRPr lang="da-DK" altLang="da-DK"/>
          </a:p>
        </p:txBody>
      </p:sp>
    </p:spTree>
    <p:extLst>
      <p:ext uri="{BB962C8B-B14F-4D97-AF65-F5344CB8AC3E}">
        <p14:creationId xmlns:p14="http://schemas.microsoft.com/office/powerpoint/2010/main" val="399746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9DCB1F-FCDA-4F3A-8DC3-C37EB7D7BDF8}" type="slidenum">
              <a:rPr lang="da-DK" altLang="da-DK" smtClean="0"/>
              <a:pPr/>
              <a:t>10</a:t>
            </a:fld>
            <a:endParaRPr lang="da-DK" altLang="da-DK"/>
          </a:p>
        </p:txBody>
      </p:sp>
    </p:spTree>
    <p:extLst>
      <p:ext uri="{BB962C8B-B14F-4D97-AF65-F5344CB8AC3E}">
        <p14:creationId xmlns:p14="http://schemas.microsoft.com/office/powerpoint/2010/main" val="335451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2CAAC6-6615-4185-A0FA-EC225233D76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A76D2A4-E7FD-4C70-9DD0-0004C34EC4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CEA0F05-B309-4F38-9BD0-302EA1864281}"/>
              </a:ext>
            </a:extLst>
          </p:cNvPr>
          <p:cNvSpPr>
            <a:spLocks noGrp="1"/>
          </p:cNvSpPr>
          <p:nvPr>
            <p:ph type="dt" sz="half" idx="10"/>
          </p:nvPr>
        </p:nvSpPr>
        <p:spPr/>
        <p:txBody>
          <a:bodyPr/>
          <a:lstStyle/>
          <a:p>
            <a:fld id="{775CF021-FDCF-43FC-A5A6-23227CB6EEAD}" type="datetime1">
              <a:rPr lang="da-DK" smtClean="0"/>
              <a:t>09-10-2020</a:t>
            </a:fld>
            <a:endParaRPr lang="da-DK"/>
          </a:p>
        </p:txBody>
      </p:sp>
      <p:sp>
        <p:nvSpPr>
          <p:cNvPr id="5" name="Pladsholder til sidefod 4">
            <a:extLst>
              <a:ext uri="{FF2B5EF4-FFF2-40B4-BE49-F238E27FC236}">
                <a16:creationId xmlns:a16="http://schemas.microsoft.com/office/drawing/2014/main" id="{3AA8FCE0-AE89-4C41-9282-1F20E155EC0B}"/>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
        <p:nvSpPr>
          <p:cNvPr id="6" name="Pladsholder til slidenummer 5">
            <a:extLst>
              <a:ext uri="{FF2B5EF4-FFF2-40B4-BE49-F238E27FC236}">
                <a16:creationId xmlns:a16="http://schemas.microsoft.com/office/drawing/2014/main" id="{3B84D188-5331-43CD-81F2-78D5373FB0C2}"/>
              </a:ext>
            </a:extLst>
          </p:cNvPr>
          <p:cNvSpPr>
            <a:spLocks noGrp="1"/>
          </p:cNvSpPr>
          <p:nvPr>
            <p:ph type="sldNum" sz="quarter" idx="12"/>
          </p:nvPr>
        </p:nvSpPr>
        <p:spPr/>
        <p:txBody>
          <a:bodyPr/>
          <a:lstStyle/>
          <a:p>
            <a:fld id="{A457F640-3888-460E-8571-8EFB0B5E1F7E}" type="slidenum">
              <a:rPr lang="da-DK" smtClean="0"/>
              <a:t>‹nr.›</a:t>
            </a:fld>
            <a:endParaRPr lang="da-DK"/>
          </a:p>
        </p:txBody>
      </p:sp>
    </p:spTree>
    <p:extLst>
      <p:ext uri="{BB962C8B-B14F-4D97-AF65-F5344CB8AC3E}">
        <p14:creationId xmlns:p14="http://schemas.microsoft.com/office/powerpoint/2010/main" val="1026158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58CDF-84B9-4A18-95BD-5251949F0A6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C0EC36A-84F4-4C84-AE21-23D8E6D77F9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6B9A8C6-7C52-41BC-8CA3-C0CFD4ADFEA7}"/>
              </a:ext>
            </a:extLst>
          </p:cNvPr>
          <p:cNvSpPr>
            <a:spLocks noGrp="1"/>
          </p:cNvSpPr>
          <p:nvPr>
            <p:ph type="dt" sz="half" idx="10"/>
          </p:nvPr>
        </p:nvSpPr>
        <p:spPr/>
        <p:txBody>
          <a:bodyPr/>
          <a:lstStyle/>
          <a:p>
            <a:fld id="{C35D2712-8A57-4BC5-9072-C77B645666F9}" type="datetime1">
              <a:rPr lang="da-DK" smtClean="0"/>
              <a:t>09-10-2020</a:t>
            </a:fld>
            <a:endParaRPr lang="da-DK"/>
          </a:p>
        </p:txBody>
      </p:sp>
      <p:sp>
        <p:nvSpPr>
          <p:cNvPr id="5" name="Pladsholder til sidefod 4">
            <a:extLst>
              <a:ext uri="{FF2B5EF4-FFF2-40B4-BE49-F238E27FC236}">
                <a16:creationId xmlns:a16="http://schemas.microsoft.com/office/drawing/2014/main" id="{E9CF2568-8271-4313-8908-0319F2036866}"/>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
        <p:nvSpPr>
          <p:cNvPr id="6" name="Pladsholder til slidenummer 5">
            <a:extLst>
              <a:ext uri="{FF2B5EF4-FFF2-40B4-BE49-F238E27FC236}">
                <a16:creationId xmlns:a16="http://schemas.microsoft.com/office/drawing/2014/main" id="{0399173E-47B2-42DB-BBAF-50147ADC1B59}"/>
              </a:ext>
            </a:extLst>
          </p:cNvPr>
          <p:cNvSpPr>
            <a:spLocks noGrp="1"/>
          </p:cNvSpPr>
          <p:nvPr>
            <p:ph type="sldNum" sz="quarter" idx="12"/>
          </p:nvPr>
        </p:nvSpPr>
        <p:spPr/>
        <p:txBody>
          <a:bodyPr/>
          <a:lstStyle/>
          <a:p>
            <a:fld id="{A457F640-3888-460E-8571-8EFB0B5E1F7E}" type="slidenum">
              <a:rPr lang="da-DK" smtClean="0"/>
              <a:t>‹nr.›</a:t>
            </a:fld>
            <a:endParaRPr lang="da-DK"/>
          </a:p>
        </p:txBody>
      </p:sp>
    </p:spTree>
    <p:extLst>
      <p:ext uri="{BB962C8B-B14F-4D97-AF65-F5344CB8AC3E}">
        <p14:creationId xmlns:p14="http://schemas.microsoft.com/office/powerpoint/2010/main" val="410818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4A6A9F8-6BB1-4235-A4AC-05DA5EC38E3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9BE79B3-0DB5-4966-915C-05FA98D3FDE8}"/>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7DCDF83-9DDA-47B3-A434-6665E5DC0E31}"/>
              </a:ext>
            </a:extLst>
          </p:cNvPr>
          <p:cNvSpPr>
            <a:spLocks noGrp="1"/>
          </p:cNvSpPr>
          <p:nvPr>
            <p:ph type="dt" sz="half" idx="10"/>
          </p:nvPr>
        </p:nvSpPr>
        <p:spPr/>
        <p:txBody>
          <a:bodyPr/>
          <a:lstStyle/>
          <a:p>
            <a:fld id="{87799D3D-5441-4184-AD3E-5B3BE7977EED}" type="datetime1">
              <a:rPr lang="da-DK" smtClean="0"/>
              <a:t>09-10-2020</a:t>
            </a:fld>
            <a:endParaRPr lang="da-DK"/>
          </a:p>
        </p:txBody>
      </p:sp>
      <p:sp>
        <p:nvSpPr>
          <p:cNvPr id="5" name="Pladsholder til sidefod 4">
            <a:extLst>
              <a:ext uri="{FF2B5EF4-FFF2-40B4-BE49-F238E27FC236}">
                <a16:creationId xmlns:a16="http://schemas.microsoft.com/office/drawing/2014/main" id="{E51E0E3A-24FD-4662-8FDF-94B769BD54C8}"/>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
        <p:nvSpPr>
          <p:cNvPr id="6" name="Pladsholder til slidenummer 5">
            <a:extLst>
              <a:ext uri="{FF2B5EF4-FFF2-40B4-BE49-F238E27FC236}">
                <a16:creationId xmlns:a16="http://schemas.microsoft.com/office/drawing/2014/main" id="{F5D07F0A-4741-4DB0-A42F-BDAB2A869C9B}"/>
              </a:ext>
            </a:extLst>
          </p:cNvPr>
          <p:cNvSpPr>
            <a:spLocks noGrp="1"/>
          </p:cNvSpPr>
          <p:nvPr>
            <p:ph type="sldNum" sz="quarter" idx="12"/>
          </p:nvPr>
        </p:nvSpPr>
        <p:spPr/>
        <p:txBody>
          <a:bodyPr/>
          <a:lstStyle/>
          <a:p>
            <a:fld id="{A457F640-3888-460E-8571-8EFB0B5E1F7E}" type="slidenum">
              <a:rPr lang="da-DK" smtClean="0"/>
              <a:t>‹nr.›</a:t>
            </a:fld>
            <a:endParaRPr lang="da-DK"/>
          </a:p>
        </p:txBody>
      </p:sp>
    </p:spTree>
    <p:extLst>
      <p:ext uri="{BB962C8B-B14F-4D97-AF65-F5344CB8AC3E}">
        <p14:creationId xmlns:p14="http://schemas.microsoft.com/office/powerpoint/2010/main" val="103287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9DD20-B013-4B9A-959F-EA58F43B463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E99C761-2922-43DE-8B2C-972CE697A1B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D8BBE9C-B3F8-4173-B3F9-F2B05D109B76}"/>
              </a:ext>
            </a:extLst>
          </p:cNvPr>
          <p:cNvSpPr>
            <a:spLocks noGrp="1"/>
          </p:cNvSpPr>
          <p:nvPr>
            <p:ph type="dt" sz="half" idx="10"/>
          </p:nvPr>
        </p:nvSpPr>
        <p:spPr/>
        <p:txBody>
          <a:bodyPr/>
          <a:lstStyle/>
          <a:p>
            <a:fld id="{81AF4041-BA8A-4378-B13A-E522CD06CEDB}" type="datetime1">
              <a:rPr lang="da-DK" smtClean="0"/>
              <a:t>09-10-2020</a:t>
            </a:fld>
            <a:endParaRPr lang="da-DK"/>
          </a:p>
        </p:txBody>
      </p:sp>
      <p:sp>
        <p:nvSpPr>
          <p:cNvPr id="5" name="Pladsholder til sidefod 4">
            <a:extLst>
              <a:ext uri="{FF2B5EF4-FFF2-40B4-BE49-F238E27FC236}">
                <a16:creationId xmlns:a16="http://schemas.microsoft.com/office/drawing/2014/main" id="{1E4FACA9-E853-440E-A69D-824630D56D0C}"/>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
        <p:nvSpPr>
          <p:cNvPr id="6" name="Pladsholder til slidenummer 5">
            <a:extLst>
              <a:ext uri="{FF2B5EF4-FFF2-40B4-BE49-F238E27FC236}">
                <a16:creationId xmlns:a16="http://schemas.microsoft.com/office/drawing/2014/main" id="{D2C1F932-194F-479D-8933-ED6B982FBDE6}"/>
              </a:ext>
            </a:extLst>
          </p:cNvPr>
          <p:cNvSpPr>
            <a:spLocks noGrp="1"/>
          </p:cNvSpPr>
          <p:nvPr>
            <p:ph type="sldNum" sz="quarter" idx="12"/>
          </p:nvPr>
        </p:nvSpPr>
        <p:spPr/>
        <p:txBody>
          <a:bodyPr/>
          <a:lstStyle/>
          <a:p>
            <a:fld id="{A457F640-3888-460E-8571-8EFB0B5E1F7E}" type="slidenum">
              <a:rPr lang="da-DK" smtClean="0"/>
              <a:t>‹nr.›</a:t>
            </a:fld>
            <a:endParaRPr lang="da-DK"/>
          </a:p>
        </p:txBody>
      </p:sp>
    </p:spTree>
    <p:extLst>
      <p:ext uri="{BB962C8B-B14F-4D97-AF65-F5344CB8AC3E}">
        <p14:creationId xmlns:p14="http://schemas.microsoft.com/office/powerpoint/2010/main" val="193802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9D33E-4B39-4A5D-842F-8D48EE02C35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E99ABF2-A9C5-4A83-BDF3-E69377A131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8BCE158-BBF8-4334-B6C8-E84D38FD7E57}"/>
              </a:ext>
            </a:extLst>
          </p:cNvPr>
          <p:cNvSpPr>
            <a:spLocks noGrp="1"/>
          </p:cNvSpPr>
          <p:nvPr>
            <p:ph type="dt" sz="half" idx="10"/>
          </p:nvPr>
        </p:nvSpPr>
        <p:spPr/>
        <p:txBody>
          <a:bodyPr/>
          <a:lstStyle/>
          <a:p>
            <a:fld id="{B5D2B5FD-F73A-4B31-9B7A-35C5268AA2D3}" type="datetime1">
              <a:rPr lang="da-DK" smtClean="0"/>
              <a:t>09-10-2020</a:t>
            </a:fld>
            <a:endParaRPr lang="da-DK"/>
          </a:p>
        </p:txBody>
      </p:sp>
      <p:sp>
        <p:nvSpPr>
          <p:cNvPr id="5" name="Pladsholder til sidefod 4">
            <a:extLst>
              <a:ext uri="{FF2B5EF4-FFF2-40B4-BE49-F238E27FC236}">
                <a16:creationId xmlns:a16="http://schemas.microsoft.com/office/drawing/2014/main" id="{42AE664F-BE46-486F-9DC9-BF6810E5AA4E}"/>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
        <p:nvSpPr>
          <p:cNvPr id="6" name="Pladsholder til slidenummer 5">
            <a:extLst>
              <a:ext uri="{FF2B5EF4-FFF2-40B4-BE49-F238E27FC236}">
                <a16:creationId xmlns:a16="http://schemas.microsoft.com/office/drawing/2014/main" id="{B07C3B03-C643-459D-AD82-A792BB12532A}"/>
              </a:ext>
            </a:extLst>
          </p:cNvPr>
          <p:cNvSpPr>
            <a:spLocks noGrp="1"/>
          </p:cNvSpPr>
          <p:nvPr>
            <p:ph type="sldNum" sz="quarter" idx="12"/>
          </p:nvPr>
        </p:nvSpPr>
        <p:spPr/>
        <p:txBody>
          <a:bodyPr/>
          <a:lstStyle/>
          <a:p>
            <a:fld id="{A457F640-3888-460E-8571-8EFB0B5E1F7E}" type="slidenum">
              <a:rPr lang="da-DK" smtClean="0"/>
              <a:t>‹nr.›</a:t>
            </a:fld>
            <a:endParaRPr lang="da-DK"/>
          </a:p>
        </p:txBody>
      </p:sp>
    </p:spTree>
    <p:extLst>
      <p:ext uri="{BB962C8B-B14F-4D97-AF65-F5344CB8AC3E}">
        <p14:creationId xmlns:p14="http://schemas.microsoft.com/office/powerpoint/2010/main" val="91943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B38DB-4D11-49A0-847E-603EA2DD51F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1AAD37B-B29D-4F8C-8BA6-9636B8EA913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2D90C4B-A0CE-4AE6-B4DB-24088293CA9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95958B8-ED0F-440F-B8E6-97795BC484C5}"/>
              </a:ext>
            </a:extLst>
          </p:cNvPr>
          <p:cNvSpPr>
            <a:spLocks noGrp="1"/>
          </p:cNvSpPr>
          <p:nvPr>
            <p:ph type="dt" sz="half" idx="10"/>
          </p:nvPr>
        </p:nvSpPr>
        <p:spPr/>
        <p:txBody>
          <a:bodyPr/>
          <a:lstStyle/>
          <a:p>
            <a:fld id="{BB69CF39-D6D6-4697-A48F-71930F69517F}" type="datetime1">
              <a:rPr lang="da-DK" smtClean="0"/>
              <a:t>09-10-2020</a:t>
            </a:fld>
            <a:endParaRPr lang="da-DK"/>
          </a:p>
        </p:txBody>
      </p:sp>
      <p:sp>
        <p:nvSpPr>
          <p:cNvPr id="6" name="Pladsholder til sidefod 5">
            <a:extLst>
              <a:ext uri="{FF2B5EF4-FFF2-40B4-BE49-F238E27FC236}">
                <a16:creationId xmlns:a16="http://schemas.microsoft.com/office/drawing/2014/main" id="{57544E51-E804-4C57-A8A8-402E176DE0E6}"/>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
        <p:nvSpPr>
          <p:cNvPr id="7" name="Pladsholder til slidenummer 6">
            <a:extLst>
              <a:ext uri="{FF2B5EF4-FFF2-40B4-BE49-F238E27FC236}">
                <a16:creationId xmlns:a16="http://schemas.microsoft.com/office/drawing/2014/main" id="{53225B83-2EB1-4BD6-B499-8A660518D156}"/>
              </a:ext>
            </a:extLst>
          </p:cNvPr>
          <p:cNvSpPr>
            <a:spLocks noGrp="1"/>
          </p:cNvSpPr>
          <p:nvPr>
            <p:ph type="sldNum" sz="quarter" idx="12"/>
          </p:nvPr>
        </p:nvSpPr>
        <p:spPr/>
        <p:txBody>
          <a:bodyPr/>
          <a:lstStyle/>
          <a:p>
            <a:fld id="{A457F640-3888-460E-8571-8EFB0B5E1F7E}" type="slidenum">
              <a:rPr lang="da-DK" smtClean="0"/>
              <a:t>‹nr.›</a:t>
            </a:fld>
            <a:endParaRPr lang="da-DK"/>
          </a:p>
        </p:txBody>
      </p:sp>
    </p:spTree>
    <p:extLst>
      <p:ext uri="{BB962C8B-B14F-4D97-AF65-F5344CB8AC3E}">
        <p14:creationId xmlns:p14="http://schemas.microsoft.com/office/powerpoint/2010/main" val="28331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D5F24-D274-4640-BE17-7C9F6A55963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FFC4DF7-D820-4AB9-9487-D012C84BA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BAFF5422-CEF0-4765-A6F1-105FF7A448E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6085466-DEE1-4243-A17A-B25A5F82D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BFA8A37-1679-4E93-A938-EE51CB0FEA2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9273C40-D9AE-423A-904E-0EEB1295F49D}"/>
              </a:ext>
            </a:extLst>
          </p:cNvPr>
          <p:cNvSpPr>
            <a:spLocks noGrp="1"/>
          </p:cNvSpPr>
          <p:nvPr>
            <p:ph type="dt" sz="half" idx="10"/>
          </p:nvPr>
        </p:nvSpPr>
        <p:spPr/>
        <p:txBody>
          <a:bodyPr/>
          <a:lstStyle/>
          <a:p>
            <a:fld id="{B28F2B05-EEE1-4436-AFC7-333A2E065B65}" type="datetime1">
              <a:rPr lang="da-DK" smtClean="0"/>
              <a:t>09-10-2020</a:t>
            </a:fld>
            <a:endParaRPr lang="da-DK"/>
          </a:p>
        </p:txBody>
      </p:sp>
      <p:sp>
        <p:nvSpPr>
          <p:cNvPr id="8" name="Pladsholder til sidefod 7">
            <a:extLst>
              <a:ext uri="{FF2B5EF4-FFF2-40B4-BE49-F238E27FC236}">
                <a16:creationId xmlns:a16="http://schemas.microsoft.com/office/drawing/2014/main" id="{EC2CDD2C-9EF4-4B3E-AAE2-330E2EC38E4E}"/>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
        <p:nvSpPr>
          <p:cNvPr id="9" name="Pladsholder til slidenummer 8">
            <a:extLst>
              <a:ext uri="{FF2B5EF4-FFF2-40B4-BE49-F238E27FC236}">
                <a16:creationId xmlns:a16="http://schemas.microsoft.com/office/drawing/2014/main" id="{126F1338-28F3-4DC0-88F1-F59376B3F6C4}"/>
              </a:ext>
            </a:extLst>
          </p:cNvPr>
          <p:cNvSpPr>
            <a:spLocks noGrp="1"/>
          </p:cNvSpPr>
          <p:nvPr>
            <p:ph type="sldNum" sz="quarter" idx="12"/>
          </p:nvPr>
        </p:nvSpPr>
        <p:spPr/>
        <p:txBody>
          <a:bodyPr/>
          <a:lstStyle/>
          <a:p>
            <a:fld id="{A457F640-3888-460E-8571-8EFB0B5E1F7E}" type="slidenum">
              <a:rPr lang="da-DK" smtClean="0"/>
              <a:t>‹nr.›</a:t>
            </a:fld>
            <a:endParaRPr lang="da-DK"/>
          </a:p>
        </p:txBody>
      </p:sp>
    </p:spTree>
    <p:extLst>
      <p:ext uri="{BB962C8B-B14F-4D97-AF65-F5344CB8AC3E}">
        <p14:creationId xmlns:p14="http://schemas.microsoft.com/office/powerpoint/2010/main" val="259631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9BCC2-D15C-455D-A85E-1A21AF7A6C8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CF70F12-081C-4E7C-BBC8-0B739819B731}"/>
              </a:ext>
            </a:extLst>
          </p:cNvPr>
          <p:cNvSpPr>
            <a:spLocks noGrp="1"/>
          </p:cNvSpPr>
          <p:nvPr>
            <p:ph type="dt" sz="half" idx="10"/>
          </p:nvPr>
        </p:nvSpPr>
        <p:spPr/>
        <p:txBody>
          <a:bodyPr/>
          <a:lstStyle/>
          <a:p>
            <a:fld id="{B9D52A29-7690-4D95-89C1-BE676D9353D0}" type="datetime1">
              <a:rPr lang="da-DK" smtClean="0"/>
              <a:t>09-10-2020</a:t>
            </a:fld>
            <a:endParaRPr lang="da-DK"/>
          </a:p>
        </p:txBody>
      </p:sp>
      <p:sp>
        <p:nvSpPr>
          <p:cNvPr id="4" name="Pladsholder til sidefod 3">
            <a:extLst>
              <a:ext uri="{FF2B5EF4-FFF2-40B4-BE49-F238E27FC236}">
                <a16:creationId xmlns:a16="http://schemas.microsoft.com/office/drawing/2014/main" id="{906C5C00-D0B4-428B-8EC7-A1CC70FD5501}"/>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
        <p:nvSpPr>
          <p:cNvPr id="5" name="Pladsholder til slidenummer 4">
            <a:extLst>
              <a:ext uri="{FF2B5EF4-FFF2-40B4-BE49-F238E27FC236}">
                <a16:creationId xmlns:a16="http://schemas.microsoft.com/office/drawing/2014/main" id="{65FD4E18-AB89-481E-B797-4BC86C961025}"/>
              </a:ext>
            </a:extLst>
          </p:cNvPr>
          <p:cNvSpPr>
            <a:spLocks noGrp="1"/>
          </p:cNvSpPr>
          <p:nvPr>
            <p:ph type="sldNum" sz="quarter" idx="12"/>
          </p:nvPr>
        </p:nvSpPr>
        <p:spPr/>
        <p:txBody>
          <a:bodyPr/>
          <a:lstStyle/>
          <a:p>
            <a:fld id="{A457F640-3888-460E-8571-8EFB0B5E1F7E}" type="slidenum">
              <a:rPr lang="da-DK" smtClean="0"/>
              <a:t>‹nr.›</a:t>
            </a:fld>
            <a:endParaRPr lang="da-DK"/>
          </a:p>
        </p:txBody>
      </p:sp>
    </p:spTree>
    <p:extLst>
      <p:ext uri="{BB962C8B-B14F-4D97-AF65-F5344CB8AC3E}">
        <p14:creationId xmlns:p14="http://schemas.microsoft.com/office/powerpoint/2010/main" val="418566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E14693-EA71-490E-A5E3-22ACE85C3615}"/>
              </a:ext>
            </a:extLst>
          </p:cNvPr>
          <p:cNvSpPr>
            <a:spLocks noGrp="1"/>
          </p:cNvSpPr>
          <p:nvPr>
            <p:ph type="dt" sz="half" idx="10"/>
          </p:nvPr>
        </p:nvSpPr>
        <p:spPr/>
        <p:txBody>
          <a:bodyPr/>
          <a:lstStyle/>
          <a:p>
            <a:fld id="{CCF1C865-53FD-4B12-832A-BA8001E542BF}" type="datetime1">
              <a:rPr lang="da-DK" smtClean="0"/>
              <a:t>09-10-2020</a:t>
            </a:fld>
            <a:endParaRPr lang="da-DK"/>
          </a:p>
        </p:txBody>
      </p:sp>
      <p:sp>
        <p:nvSpPr>
          <p:cNvPr id="3" name="Pladsholder til sidefod 2">
            <a:extLst>
              <a:ext uri="{FF2B5EF4-FFF2-40B4-BE49-F238E27FC236}">
                <a16:creationId xmlns:a16="http://schemas.microsoft.com/office/drawing/2014/main" id="{19C5E4DF-3EAE-4374-A259-C0F2F0BE2003}"/>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
        <p:nvSpPr>
          <p:cNvPr id="4" name="Pladsholder til slidenummer 3">
            <a:extLst>
              <a:ext uri="{FF2B5EF4-FFF2-40B4-BE49-F238E27FC236}">
                <a16:creationId xmlns:a16="http://schemas.microsoft.com/office/drawing/2014/main" id="{7AACCF93-9315-47E9-AA56-8BB4F54B2FCF}"/>
              </a:ext>
            </a:extLst>
          </p:cNvPr>
          <p:cNvSpPr>
            <a:spLocks noGrp="1"/>
          </p:cNvSpPr>
          <p:nvPr>
            <p:ph type="sldNum" sz="quarter" idx="12"/>
          </p:nvPr>
        </p:nvSpPr>
        <p:spPr/>
        <p:txBody>
          <a:bodyPr/>
          <a:lstStyle/>
          <a:p>
            <a:fld id="{A457F640-3888-460E-8571-8EFB0B5E1F7E}" type="slidenum">
              <a:rPr lang="da-DK" smtClean="0"/>
              <a:t>‹nr.›</a:t>
            </a:fld>
            <a:endParaRPr lang="da-DK"/>
          </a:p>
        </p:txBody>
      </p:sp>
    </p:spTree>
    <p:extLst>
      <p:ext uri="{BB962C8B-B14F-4D97-AF65-F5344CB8AC3E}">
        <p14:creationId xmlns:p14="http://schemas.microsoft.com/office/powerpoint/2010/main" val="320669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0F7827-E008-4775-89DC-06986BFA11B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FCEA1EA-10A6-4E70-9DBC-ECBED90C0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DD70010-2E7B-4699-9058-E80BDDAAC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3D35D25-56A6-47D3-83EF-32C6E74ECF5D}"/>
              </a:ext>
            </a:extLst>
          </p:cNvPr>
          <p:cNvSpPr>
            <a:spLocks noGrp="1"/>
          </p:cNvSpPr>
          <p:nvPr>
            <p:ph type="dt" sz="half" idx="10"/>
          </p:nvPr>
        </p:nvSpPr>
        <p:spPr/>
        <p:txBody>
          <a:bodyPr/>
          <a:lstStyle/>
          <a:p>
            <a:fld id="{734190E1-8F3A-4F60-A7E0-588CDCF12707}" type="datetime1">
              <a:rPr lang="da-DK" smtClean="0"/>
              <a:t>09-10-2020</a:t>
            </a:fld>
            <a:endParaRPr lang="da-DK"/>
          </a:p>
        </p:txBody>
      </p:sp>
      <p:sp>
        <p:nvSpPr>
          <p:cNvPr id="6" name="Pladsholder til sidefod 5">
            <a:extLst>
              <a:ext uri="{FF2B5EF4-FFF2-40B4-BE49-F238E27FC236}">
                <a16:creationId xmlns:a16="http://schemas.microsoft.com/office/drawing/2014/main" id="{70C6B7CE-8BA1-4BF0-B46F-F7A8D2235C4F}"/>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
        <p:nvSpPr>
          <p:cNvPr id="7" name="Pladsholder til slidenummer 6">
            <a:extLst>
              <a:ext uri="{FF2B5EF4-FFF2-40B4-BE49-F238E27FC236}">
                <a16:creationId xmlns:a16="http://schemas.microsoft.com/office/drawing/2014/main" id="{B0583370-436A-4BD1-A86A-B897E713C803}"/>
              </a:ext>
            </a:extLst>
          </p:cNvPr>
          <p:cNvSpPr>
            <a:spLocks noGrp="1"/>
          </p:cNvSpPr>
          <p:nvPr>
            <p:ph type="sldNum" sz="quarter" idx="12"/>
          </p:nvPr>
        </p:nvSpPr>
        <p:spPr/>
        <p:txBody>
          <a:bodyPr/>
          <a:lstStyle/>
          <a:p>
            <a:fld id="{A457F640-3888-460E-8571-8EFB0B5E1F7E}" type="slidenum">
              <a:rPr lang="da-DK" smtClean="0"/>
              <a:t>‹nr.›</a:t>
            </a:fld>
            <a:endParaRPr lang="da-DK"/>
          </a:p>
        </p:txBody>
      </p:sp>
    </p:spTree>
    <p:extLst>
      <p:ext uri="{BB962C8B-B14F-4D97-AF65-F5344CB8AC3E}">
        <p14:creationId xmlns:p14="http://schemas.microsoft.com/office/powerpoint/2010/main" val="232295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5E1AF-3DBF-45FA-85D3-3C0ED727936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3445958-2CDC-48F3-8424-C683617623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A801D73-CAE2-4C32-B50F-0A23F6B0D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55A7B82-89C7-49C3-846F-058EB52E9F96}"/>
              </a:ext>
            </a:extLst>
          </p:cNvPr>
          <p:cNvSpPr>
            <a:spLocks noGrp="1"/>
          </p:cNvSpPr>
          <p:nvPr>
            <p:ph type="dt" sz="half" idx="10"/>
          </p:nvPr>
        </p:nvSpPr>
        <p:spPr/>
        <p:txBody>
          <a:bodyPr/>
          <a:lstStyle/>
          <a:p>
            <a:fld id="{694F2799-AA63-4A04-A7AA-55B54CAB840C}" type="datetime1">
              <a:rPr lang="da-DK" smtClean="0"/>
              <a:t>09-10-2020</a:t>
            </a:fld>
            <a:endParaRPr lang="da-DK"/>
          </a:p>
        </p:txBody>
      </p:sp>
      <p:sp>
        <p:nvSpPr>
          <p:cNvPr id="6" name="Pladsholder til sidefod 5">
            <a:extLst>
              <a:ext uri="{FF2B5EF4-FFF2-40B4-BE49-F238E27FC236}">
                <a16:creationId xmlns:a16="http://schemas.microsoft.com/office/drawing/2014/main" id="{A978B7EE-3482-4DE4-925A-910A29D8C2B3}"/>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
        <p:nvSpPr>
          <p:cNvPr id="7" name="Pladsholder til slidenummer 6">
            <a:extLst>
              <a:ext uri="{FF2B5EF4-FFF2-40B4-BE49-F238E27FC236}">
                <a16:creationId xmlns:a16="http://schemas.microsoft.com/office/drawing/2014/main" id="{7BEDF282-1785-4B2D-8A2F-C2742C6878DC}"/>
              </a:ext>
            </a:extLst>
          </p:cNvPr>
          <p:cNvSpPr>
            <a:spLocks noGrp="1"/>
          </p:cNvSpPr>
          <p:nvPr>
            <p:ph type="sldNum" sz="quarter" idx="12"/>
          </p:nvPr>
        </p:nvSpPr>
        <p:spPr/>
        <p:txBody>
          <a:bodyPr/>
          <a:lstStyle/>
          <a:p>
            <a:fld id="{A457F640-3888-460E-8571-8EFB0B5E1F7E}" type="slidenum">
              <a:rPr lang="da-DK" smtClean="0"/>
              <a:t>‹nr.›</a:t>
            </a:fld>
            <a:endParaRPr lang="da-DK"/>
          </a:p>
        </p:txBody>
      </p:sp>
    </p:spTree>
    <p:extLst>
      <p:ext uri="{BB962C8B-B14F-4D97-AF65-F5344CB8AC3E}">
        <p14:creationId xmlns:p14="http://schemas.microsoft.com/office/powerpoint/2010/main" val="224325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5F005E4-ED78-4255-9860-8122CEFD4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9BD3A5C-ED75-4E91-BF0E-680D75566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34EEFEC-68A5-4223-84D0-52F9A6E0C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B7090-FFB1-4F93-8542-F54A201934BA}" type="datetime1">
              <a:rPr lang="da-DK" smtClean="0"/>
              <a:t>09-10-2020</a:t>
            </a:fld>
            <a:endParaRPr lang="da-DK"/>
          </a:p>
        </p:txBody>
      </p:sp>
      <p:sp>
        <p:nvSpPr>
          <p:cNvPr id="5" name="Pladsholder til sidefod 4">
            <a:extLst>
              <a:ext uri="{FF2B5EF4-FFF2-40B4-BE49-F238E27FC236}">
                <a16:creationId xmlns:a16="http://schemas.microsoft.com/office/drawing/2014/main" id="{5D66CADD-7A9A-4D44-9106-6CBCDA5C3C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Hanne Nielsen Specialist og supervisor i  Neuropsykologi. Specialist og supervisor i Klinisk psykologi/psykoterapi</a:t>
            </a:r>
          </a:p>
        </p:txBody>
      </p:sp>
      <p:sp>
        <p:nvSpPr>
          <p:cNvPr id="6" name="Pladsholder til slidenummer 5">
            <a:extLst>
              <a:ext uri="{FF2B5EF4-FFF2-40B4-BE49-F238E27FC236}">
                <a16:creationId xmlns:a16="http://schemas.microsoft.com/office/drawing/2014/main" id="{087F7F68-FB63-485E-A5BD-5C98EB8A9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7F640-3888-460E-8571-8EFB0B5E1F7E}" type="slidenum">
              <a:rPr lang="da-DK" smtClean="0"/>
              <a:t>‹nr.›</a:t>
            </a:fld>
            <a:endParaRPr lang="da-DK"/>
          </a:p>
        </p:txBody>
      </p:sp>
    </p:spTree>
    <p:extLst>
      <p:ext uri="{BB962C8B-B14F-4D97-AF65-F5344CB8AC3E}">
        <p14:creationId xmlns:p14="http://schemas.microsoft.com/office/powerpoint/2010/main" val="344671477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74098-CD66-4724-AC58-F4BB540F8B54}"/>
              </a:ext>
            </a:extLst>
          </p:cNvPr>
          <p:cNvSpPr>
            <a:spLocks noGrp="1"/>
          </p:cNvSpPr>
          <p:nvPr>
            <p:ph type="ctrTitle"/>
          </p:nvPr>
        </p:nvSpPr>
        <p:spPr>
          <a:xfrm>
            <a:off x="1524000" y="254001"/>
            <a:ext cx="9144000" cy="3255962"/>
          </a:xfrm>
        </p:spPr>
        <p:txBody>
          <a:bodyPr>
            <a:normAutofit fontScale="90000"/>
          </a:bodyPr>
          <a:lstStyle/>
          <a:p>
            <a:br>
              <a:rPr lang="da-DK" dirty="0"/>
            </a:br>
            <a:br>
              <a:rPr lang="da-DK" dirty="0"/>
            </a:br>
            <a:br>
              <a:rPr lang="da-DK" dirty="0"/>
            </a:br>
            <a:r>
              <a:rPr lang="da-DK" sz="4000" dirty="0"/>
              <a:t>Personlighed og erhvervet hjerneskade</a:t>
            </a:r>
            <a:br>
              <a:rPr lang="da-DK" sz="4000" dirty="0"/>
            </a:br>
            <a:r>
              <a:rPr lang="da-DK" sz="2700" dirty="0"/>
              <a:t>Personlighedens betydning for intervention og </a:t>
            </a:r>
            <a:r>
              <a:rPr lang="da-DK" sz="2700" dirty="0" err="1"/>
              <a:t>outcome</a:t>
            </a:r>
            <a:br>
              <a:rPr lang="da-DK" dirty="0"/>
            </a:br>
            <a:br>
              <a:rPr lang="da-DK" dirty="0"/>
            </a:br>
            <a:br>
              <a:rPr lang="da-DK" dirty="0"/>
            </a:br>
            <a:endParaRPr lang="da-DK" dirty="0"/>
          </a:p>
        </p:txBody>
      </p:sp>
      <p:sp>
        <p:nvSpPr>
          <p:cNvPr id="3" name="Undertitel 2">
            <a:extLst>
              <a:ext uri="{FF2B5EF4-FFF2-40B4-BE49-F238E27FC236}">
                <a16:creationId xmlns:a16="http://schemas.microsoft.com/office/drawing/2014/main" id="{EFD4B878-C35F-483B-94D9-56822F88CD65}"/>
              </a:ext>
            </a:extLst>
          </p:cNvPr>
          <p:cNvSpPr>
            <a:spLocks noGrp="1"/>
          </p:cNvSpPr>
          <p:nvPr>
            <p:ph type="subTitle" idx="1"/>
          </p:nvPr>
        </p:nvSpPr>
        <p:spPr>
          <a:xfrm>
            <a:off x="1524000" y="3602038"/>
            <a:ext cx="9144000" cy="3255962"/>
          </a:xfrm>
        </p:spPr>
        <p:txBody>
          <a:bodyPr/>
          <a:lstStyle/>
          <a:p>
            <a:endParaRPr lang="da-DK" dirty="0"/>
          </a:p>
        </p:txBody>
      </p:sp>
      <p:sp>
        <p:nvSpPr>
          <p:cNvPr id="6" name="Pladsholder til sidefod 5">
            <a:extLst>
              <a:ext uri="{FF2B5EF4-FFF2-40B4-BE49-F238E27FC236}">
                <a16:creationId xmlns:a16="http://schemas.microsoft.com/office/drawing/2014/main" id="{265A8E45-5F55-4440-AB87-249199B977DE}"/>
              </a:ext>
            </a:extLst>
          </p:cNvPr>
          <p:cNvSpPr>
            <a:spLocks noGrp="1"/>
          </p:cNvSpPr>
          <p:nvPr>
            <p:ph type="ftr" sz="quarter" idx="11"/>
          </p:nvPr>
        </p:nvSpPr>
        <p:spPr>
          <a:xfrm>
            <a:off x="4038600" y="6121718"/>
            <a:ext cx="4690730" cy="599757"/>
          </a:xfrm>
        </p:spPr>
        <p:txBody>
          <a:bodyPr/>
          <a:lstStyle/>
          <a:p>
            <a:r>
              <a:rPr lang="da-DK"/>
              <a:t>Hanne Nielsen Specialist og supervisor i  Neuropsykologi. Specialist og supervisor i Klinisk psykologi/psykoterapi</a:t>
            </a:r>
            <a:endParaRPr lang="da-DK" dirty="0"/>
          </a:p>
        </p:txBody>
      </p:sp>
      <p:pic>
        <p:nvPicPr>
          <p:cNvPr id="4" name="Billede 3">
            <a:extLst>
              <a:ext uri="{FF2B5EF4-FFF2-40B4-BE49-F238E27FC236}">
                <a16:creationId xmlns:a16="http://schemas.microsoft.com/office/drawing/2014/main" id="{0A990AF0-BE33-4348-B816-219B912BA0CC}"/>
              </a:ext>
            </a:extLst>
          </p:cNvPr>
          <p:cNvPicPr>
            <a:picLocks noChangeAspect="1"/>
          </p:cNvPicPr>
          <p:nvPr/>
        </p:nvPicPr>
        <p:blipFill>
          <a:blip r:embed="rId2"/>
          <a:stretch>
            <a:fillRect/>
          </a:stretch>
        </p:blipFill>
        <p:spPr>
          <a:xfrm>
            <a:off x="2407920" y="1645920"/>
            <a:ext cx="7376160" cy="4226560"/>
          </a:xfrm>
          <a:prstGeom prst="rect">
            <a:avLst/>
          </a:prstGeom>
        </p:spPr>
      </p:pic>
      <p:cxnSp>
        <p:nvCxnSpPr>
          <p:cNvPr id="7" name="Lige pilforbindelse 6">
            <a:extLst>
              <a:ext uri="{FF2B5EF4-FFF2-40B4-BE49-F238E27FC236}">
                <a16:creationId xmlns:a16="http://schemas.microsoft.com/office/drawing/2014/main" id="{16476167-C334-4089-90DA-22DFC7E19437}"/>
              </a:ext>
            </a:extLst>
          </p:cNvPr>
          <p:cNvCxnSpPr/>
          <p:nvPr/>
        </p:nvCxnSpPr>
        <p:spPr>
          <a:xfrm flipV="1">
            <a:off x="6932428" y="3827721"/>
            <a:ext cx="425302" cy="3508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728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Den spontane bedring:</a:t>
            </a:r>
          </a:p>
        </p:txBody>
      </p:sp>
      <p:graphicFrame>
        <p:nvGraphicFramePr>
          <p:cNvPr id="19" name="Pladsholder til indhold 18"/>
          <p:cNvGraphicFramePr>
            <a:graphicFrameLocks noGrp="1"/>
          </p:cNvGraphicFramePr>
          <p:nvPr>
            <p:ph idx="1"/>
          </p:nvPr>
        </p:nvGraphicFramePr>
        <p:xfrm>
          <a:off x="2152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Pladsholder til sidefod 3"/>
          <p:cNvSpPr>
            <a:spLocks noGrp="1"/>
          </p:cNvSpPr>
          <p:nvPr>
            <p:ph type="ftr" sz="quarter" idx="11"/>
          </p:nvPr>
        </p:nvSpPr>
        <p:spPr/>
        <p:txBody>
          <a:bodyPr/>
          <a:lstStyle/>
          <a:p>
            <a:r>
              <a:rPr lang="da-DK" altLang="da-DK"/>
              <a:t>Hanne Nielsen Specialist og supervisor i  Neuropsykologi. Specialist og supervisor i Klinisk psykologi/psykoterapi</a:t>
            </a:r>
          </a:p>
        </p:txBody>
      </p:sp>
    </p:spTree>
    <p:extLst>
      <p:ext uri="{BB962C8B-B14F-4D97-AF65-F5344CB8AC3E}">
        <p14:creationId xmlns:p14="http://schemas.microsoft.com/office/powerpoint/2010/main" val="321983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t>De psykiske depoter</a:t>
            </a:r>
            <a:r>
              <a:rPr lang="da-DK" dirty="0"/>
              <a:t>:</a:t>
            </a:r>
          </a:p>
        </p:txBody>
      </p:sp>
      <p:graphicFrame>
        <p:nvGraphicFramePr>
          <p:cNvPr id="8" name="Pladsholder til indhold 7"/>
          <p:cNvGraphicFramePr>
            <a:graphicFrameLocks noGrp="1"/>
          </p:cNvGraphicFramePr>
          <p:nvPr>
            <p:ph idx="1"/>
          </p:nvPr>
        </p:nvGraphicFramePr>
        <p:xfrm>
          <a:off x="2152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sidefod 3"/>
          <p:cNvSpPr>
            <a:spLocks noGrp="1"/>
          </p:cNvSpPr>
          <p:nvPr>
            <p:ph type="ftr" sz="quarter" idx="11"/>
          </p:nvPr>
        </p:nvSpPr>
        <p:spPr/>
        <p:txBody>
          <a:bodyPr/>
          <a:lstStyle/>
          <a:p>
            <a:r>
              <a:rPr lang="da-DK" altLang="da-DK"/>
              <a:t>Hanne Nielsen Specialist og supervisor i  Neuropsykologi. Specialist og supervisor i Klinisk psykologi/psykoterapi</a:t>
            </a:r>
          </a:p>
        </p:txBody>
      </p:sp>
    </p:spTree>
    <p:extLst>
      <p:ext uri="{BB962C8B-B14F-4D97-AF65-F5344CB8AC3E}">
        <p14:creationId xmlns:p14="http://schemas.microsoft.com/office/powerpoint/2010/main" val="328187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err="1"/>
              <a:t>Kronificerings</a:t>
            </a:r>
            <a:r>
              <a:rPr lang="da-DK" sz="3600" dirty="0"/>
              <a:t>-risiko</a:t>
            </a:r>
          </a:p>
        </p:txBody>
      </p:sp>
      <p:graphicFrame>
        <p:nvGraphicFramePr>
          <p:cNvPr id="15" name="Pladsholder til indhold 14"/>
          <p:cNvGraphicFramePr>
            <a:graphicFrameLocks noGrp="1"/>
          </p:cNvGraphicFramePr>
          <p:nvPr>
            <p:ph idx="1"/>
          </p:nvPr>
        </p:nvGraphicFramePr>
        <p:xfrm>
          <a:off x="2152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Pladsholder til sidefod 3"/>
          <p:cNvSpPr>
            <a:spLocks noGrp="1"/>
          </p:cNvSpPr>
          <p:nvPr>
            <p:ph type="ftr" sz="quarter" idx="11"/>
          </p:nvPr>
        </p:nvSpPr>
        <p:spPr/>
        <p:txBody>
          <a:bodyPr/>
          <a:lstStyle/>
          <a:p>
            <a:r>
              <a:rPr lang="da-DK" altLang="da-DK"/>
              <a:t>Hanne Nielsen Specialist og supervisor i  Neuropsykologi. Specialist og supervisor i Klinisk psykologi/psykoterapi</a:t>
            </a:r>
          </a:p>
        </p:txBody>
      </p:sp>
    </p:spTree>
    <p:extLst>
      <p:ext uri="{BB962C8B-B14F-4D97-AF65-F5344CB8AC3E}">
        <p14:creationId xmlns:p14="http://schemas.microsoft.com/office/powerpoint/2010/main" val="3011064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222CB-5CF4-477D-85FE-527DEC77D753}"/>
              </a:ext>
            </a:extLst>
          </p:cNvPr>
          <p:cNvSpPr>
            <a:spLocks noGrp="1"/>
          </p:cNvSpPr>
          <p:nvPr>
            <p:ph type="title"/>
          </p:nvPr>
        </p:nvSpPr>
        <p:spPr/>
        <p:txBody>
          <a:bodyPr>
            <a:normAutofit/>
          </a:bodyPr>
          <a:lstStyle/>
          <a:p>
            <a:r>
              <a:rPr lang="da-DK" sz="3600" dirty="0"/>
              <a:t>Hvornår er noget et tab / traume</a:t>
            </a:r>
          </a:p>
        </p:txBody>
      </p:sp>
      <p:sp>
        <p:nvSpPr>
          <p:cNvPr id="3" name="Pladsholder til indhold 2">
            <a:extLst>
              <a:ext uri="{FF2B5EF4-FFF2-40B4-BE49-F238E27FC236}">
                <a16:creationId xmlns:a16="http://schemas.microsoft.com/office/drawing/2014/main" id="{65ACDDD7-CAF0-4589-A81C-9E6EFC2A53A1}"/>
              </a:ext>
            </a:extLst>
          </p:cNvPr>
          <p:cNvSpPr>
            <a:spLocks noGrp="1"/>
          </p:cNvSpPr>
          <p:nvPr>
            <p:ph idx="1"/>
          </p:nvPr>
        </p:nvSpPr>
        <p:spPr/>
        <p:txBody>
          <a:bodyPr>
            <a:normAutofit lnSpcReduction="10000"/>
          </a:bodyPr>
          <a:lstStyle/>
          <a:p>
            <a:r>
              <a:rPr lang="da-DK" dirty="0">
                <a:solidFill>
                  <a:srgbClr val="FF0000"/>
                </a:solidFill>
              </a:rPr>
              <a:t>Et tab kan følelsesmæssigt rummes </a:t>
            </a:r>
            <a:r>
              <a:rPr lang="da-DK" dirty="0"/>
              <a:t>og bearbejdes i psyken</a:t>
            </a:r>
          </a:p>
          <a:p>
            <a:r>
              <a:rPr lang="da-DK" dirty="0">
                <a:solidFill>
                  <a:srgbClr val="FF0000"/>
                </a:solidFill>
              </a:rPr>
              <a:t>Et traume bliver til når en begivenhed ikke kan rummes </a:t>
            </a:r>
            <a:r>
              <a:rPr lang="da-DK" dirty="0"/>
              <a:t>og derfor ikke umiddelbart kan bearbejdes i psyken. Den indre undtagelsestilstand manifesterer sig som symptom, somatisk, adfærdsmæssigt, kognitivt.</a:t>
            </a:r>
          </a:p>
          <a:p>
            <a:r>
              <a:rPr lang="da-DK" dirty="0"/>
              <a:t>Forholdet ml. tab og traume? </a:t>
            </a:r>
          </a:p>
          <a:p>
            <a:pPr lvl="1"/>
            <a:r>
              <a:rPr lang="da-DK" dirty="0"/>
              <a:t>Der er ikke nødvendigvis traume i et tab</a:t>
            </a:r>
          </a:p>
          <a:p>
            <a:pPr lvl="2"/>
            <a:r>
              <a:rPr lang="da-DK" dirty="0"/>
              <a:t>Tabet kan rummes og integreres via aktiv mental bearbejdning</a:t>
            </a:r>
          </a:p>
          <a:p>
            <a:pPr lvl="1"/>
            <a:r>
              <a:rPr lang="da-DK" dirty="0"/>
              <a:t>Der er altid tab i et traume</a:t>
            </a:r>
          </a:p>
          <a:p>
            <a:pPr lvl="2"/>
            <a:r>
              <a:rPr lang="da-DK" dirty="0"/>
              <a:t>Tab af usårlighed/tillid til sig selv og verden</a:t>
            </a:r>
          </a:p>
          <a:p>
            <a:pPr marL="914400" lvl="2" indent="0">
              <a:buNone/>
            </a:pPr>
            <a:endParaRPr lang="da-DK" dirty="0"/>
          </a:p>
          <a:p>
            <a:pPr lvl="2"/>
            <a:r>
              <a:rPr lang="da-DK" dirty="0"/>
              <a:t>Behandlingsmæssigt gælder det om at konvertere traumet til et </a:t>
            </a:r>
            <a:r>
              <a:rPr lang="da-DK" dirty="0" err="1"/>
              <a:t>integrerbart</a:t>
            </a:r>
            <a:r>
              <a:rPr lang="da-DK" dirty="0"/>
              <a:t> tab, om muligt</a:t>
            </a:r>
          </a:p>
          <a:p>
            <a:endParaRPr lang="da-DK" dirty="0"/>
          </a:p>
        </p:txBody>
      </p:sp>
      <p:sp>
        <p:nvSpPr>
          <p:cNvPr id="4" name="Pladsholder til sidefod 3">
            <a:extLst>
              <a:ext uri="{FF2B5EF4-FFF2-40B4-BE49-F238E27FC236}">
                <a16:creationId xmlns:a16="http://schemas.microsoft.com/office/drawing/2014/main" id="{5BCDDEDD-3DE9-4F6A-BF0D-0213A7A84410}"/>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210601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EE49E-3F4E-45E0-9D2D-233FA9FD031A}"/>
              </a:ext>
            </a:extLst>
          </p:cNvPr>
          <p:cNvSpPr>
            <a:spLocks noGrp="1"/>
          </p:cNvSpPr>
          <p:nvPr>
            <p:ph type="title"/>
          </p:nvPr>
        </p:nvSpPr>
        <p:spPr/>
        <p:txBody>
          <a:bodyPr>
            <a:normAutofit/>
          </a:bodyPr>
          <a:lstStyle/>
          <a:p>
            <a:r>
              <a:rPr lang="da-DK" sz="3600" dirty="0"/>
              <a:t>Når tabet/traumet knytter sig til en hjerneskade</a:t>
            </a:r>
          </a:p>
        </p:txBody>
      </p:sp>
      <p:sp>
        <p:nvSpPr>
          <p:cNvPr id="3" name="Pladsholder til indhold 2">
            <a:extLst>
              <a:ext uri="{FF2B5EF4-FFF2-40B4-BE49-F238E27FC236}">
                <a16:creationId xmlns:a16="http://schemas.microsoft.com/office/drawing/2014/main" id="{AE0F647A-F45A-4ADD-964F-8EEA19B48FDB}"/>
              </a:ext>
            </a:extLst>
          </p:cNvPr>
          <p:cNvSpPr>
            <a:spLocks noGrp="1"/>
          </p:cNvSpPr>
          <p:nvPr>
            <p:ph idx="1"/>
          </p:nvPr>
        </p:nvSpPr>
        <p:spPr/>
        <p:txBody>
          <a:bodyPr/>
          <a:lstStyle/>
          <a:p>
            <a:r>
              <a:rPr lang="da-DK" dirty="0"/>
              <a:t>Kroppens og psykens integritet og normalitet er truet – hvilket også kan forekomme ved andre typer af skader/sygdomme/kriser</a:t>
            </a:r>
          </a:p>
          <a:p>
            <a:r>
              <a:rPr lang="da-DK" dirty="0">
                <a:solidFill>
                  <a:srgbClr val="FF0000"/>
                </a:solidFill>
              </a:rPr>
              <a:t>Er der noget særligt når tab og traumer knytter sig til en hjerneskade ??</a:t>
            </a:r>
          </a:p>
          <a:p>
            <a:endParaRPr lang="da-DK" dirty="0"/>
          </a:p>
          <a:p>
            <a:endParaRPr lang="da-DK" dirty="0"/>
          </a:p>
        </p:txBody>
      </p:sp>
      <p:sp>
        <p:nvSpPr>
          <p:cNvPr id="4" name="Pladsholder til sidefod 3">
            <a:extLst>
              <a:ext uri="{FF2B5EF4-FFF2-40B4-BE49-F238E27FC236}">
                <a16:creationId xmlns:a16="http://schemas.microsoft.com/office/drawing/2014/main" id="{8BC60CD5-3BAC-4FB4-83BA-F8E56A7DA6D8}"/>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359051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48BD0-8321-40CE-8544-5C58BADCCBC7}"/>
              </a:ext>
            </a:extLst>
          </p:cNvPr>
          <p:cNvSpPr>
            <a:spLocks noGrp="1"/>
          </p:cNvSpPr>
          <p:nvPr>
            <p:ph type="title"/>
          </p:nvPr>
        </p:nvSpPr>
        <p:spPr/>
        <p:txBody>
          <a:bodyPr>
            <a:normAutofit/>
          </a:bodyPr>
          <a:lstStyle/>
          <a:p>
            <a:r>
              <a:rPr lang="da-DK" sz="3600" dirty="0"/>
              <a:t>Forskning indenfor 5-faktor modellen:</a:t>
            </a:r>
          </a:p>
        </p:txBody>
      </p:sp>
      <p:sp>
        <p:nvSpPr>
          <p:cNvPr id="3" name="Pladsholder til indhold 2">
            <a:extLst>
              <a:ext uri="{FF2B5EF4-FFF2-40B4-BE49-F238E27FC236}">
                <a16:creationId xmlns:a16="http://schemas.microsoft.com/office/drawing/2014/main" id="{F79290E7-7827-448E-B118-6E33A8F8AF18}"/>
              </a:ext>
            </a:extLst>
          </p:cNvPr>
          <p:cNvSpPr>
            <a:spLocks noGrp="1"/>
          </p:cNvSpPr>
          <p:nvPr>
            <p:ph idx="1"/>
          </p:nvPr>
        </p:nvSpPr>
        <p:spPr/>
        <p:txBody>
          <a:bodyPr>
            <a:normAutofit fontScale="77500" lnSpcReduction="20000"/>
          </a:bodyPr>
          <a:lstStyle/>
          <a:p>
            <a:r>
              <a:rPr lang="da-DK" dirty="0"/>
              <a:t>Tyder på overensstemmende mønstre i personers reaktion på traumer, med/uden hjerneskade (jf. artikel fra 97)</a:t>
            </a:r>
          </a:p>
          <a:p>
            <a:r>
              <a:rPr lang="da-DK" sz="1900" dirty="0"/>
              <a:t>Personality </a:t>
            </a:r>
            <a:r>
              <a:rPr lang="da-DK" sz="1900" dirty="0" err="1"/>
              <a:t>change</a:t>
            </a:r>
            <a:r>
              <a:rPr lang="da-DK" sz="1900" dirty="0"/>
              <a:t> </a:t>
            </a:r>
            <a:r>
              <a:rPr lang="da-DK" sz="1900" dirty="0" err="1"/>
              <a:t>following</a:t>
            </a:r>
            <a:r>
              <a:rPr lang="da-DK" sz="1900" dirty="0"/>
              <a:t> head </a:t>
            </a:r>
            <a:r>
              <a:rPr lang="da-DK" sz="1900" dirty="0" err="1"/>
              <a:t>injury</a:t>
            </a:r>
            <a:r>
              <a:rPr lang="da-DK" sz="1900" dirty="0"/>
              <a:t>: </a:t>
            </a:r>
            <a:r>
              <a:rPr lang="da-DK" sz="1900" dirty="0" err="1"/>
              <a:t>Assessment</a:t>
            </a:r>
            <a:r>
              <a:rPr lang="da-DK" sz="1900" dirty="0"/>
              <a:t> with the Neo </a:t>
            </a:r>
            <a:r>
              <a:rPr lang="da-DK" sz="1900" dirty="0" err="1"/>
              <a:t>Five</a:t>
            </a:r>
            <a:r>
              <a:rPr lang="da-DK" sz="1900" dirty="0"/>
              <a:t>-factor Inventory. </a:t>
            </a:r>
            <a:r>
              <a:rPr lang="da-DK" sz="1900" dirty="0" err="1"/>
              <a:t>Engelien</a:t>
            </a:r>
            <a:r>
              <a:rPr lang="da-DK" sz="1900" dirty="0"/>
              <a:t> </a:t>
            </a:r>
            <a:r>
              <a:rPr lang="da-DK" sz="1900" dirty="0" err="1"/>
              <a:t>Lannoo</a:t>
            </a:r>
            <a:r>
              <a:rPr lang="da-DK" sz="1900" dirty="0"/>
              <a:t> et.al. Journal of </a:t>
            </a:r>
            <a:r>
              <a:rPr lang="da-DK" sz="1900" dirty="0" err="1"/>
              <a:t>Psychosomatic</a:t>
            </a:r>
            <a:r>
              <a:rPr lang="da-DK" sz="1900" dirty="0"/>
              <a:t> Research, </a:t>
            </a:r>
            <a:r>
              <a:rPr lang="da-DK" sz="1900" dirty="0" err="1"/>
              <a:t>vol</a:t>
            </a:r>
            <a:r>
              <a:rPr lang="da-DK" sz="1900" dirty="0"/>
              <a:t> 43. No. 5.pp. 505-511)</a:t>
            </a:r>
          </a:p>
          <a:p>
            <a:endParaRPr lang="da-DK" sz="1900" dirty="0"/>
          </a:p>
          <a:p>
            <a:r>
              <a:rPr lang="da-DK" dirty="0"/>
              <a:t>Begge grupper scorer højere på </a:t>
            </a:r>
            <a:r>
              <a:rPr lang="da-DK" dirty="0" err="1"/>
              <a:t>Neuroticisme</a:t>
            </a:r>
            <a:r>
              <a:rPr lang="da-DK" dirty="0"/>
              <a:t> (bekymringstendens) og lavere på Ekstroversion (udadvendthed) og </a:t>
            </a:r>
            <a:r>
              <a:rPr lang="da-DK" dirty="0" err="1"/>
              <a:t>Conscensiousness</a:t>
            </a:r>
            <a:r>
              <a:rPr lang="da-DK" dirty="0"/>
              <a:t> (samvittighedsfuldhed)</a:t>
            </a:r>
          </a:p>
          <a:p>
            <a:endParaRPr lang="da-DK" dirty="0"/>
          </a:p>
          <a:p>
            <a:r>
              <a:rPr lang="da-DK" dirty="0"/>
              <a:t>Ved meget høje, hhv. lave scores er det personligheden og ikke situationen, der afgør, hvordan vi tænker, føler og handler. Ved moderat høje, hhv. lave scores samt ved gennemsnitlige scores er det mere situationsafhængigt, hvad der tænkes, føles, handles. Mønstret er det samme:</a:t>
            </a:r>
          </a:p>
          <a:p>
            <a:pPr marL="0" indent="0">
              <a:buNone/>
            </a:pPr>
            <a:endParaRPr lang="da-DK" dirty="0"/>
          </a:p>
          <a:p>
            <a:r>
              <a:rPr lang="da-DK" dirty="0">
                <a:solidFill>
                  <a:srgbClr val="FF0000"/>
                </a:solidFill>
              </a:rPr>
              <a:t>Altså behøver det ikke være noget særligt at få en hjerneskade ift. psykiske tabs-/traume-følgevirkninger.</a:t>
            </a:r>
          </a:p>
          <a:p>
            <a:endParaRPr lang="da-DK" dirty="0"/>
          </a:p>
          <a:p>
            <a:endParaRPr lang="da-DK" dirty="0"/>
          </a:p>
        </p:txBody>
      </p:sp>
      <p:sp>
        <p:nvSpPr>
          <p:cNvPr id="4" name="Pladsholder til sidefod 3">
            <a:extLst>
              <a:ext uri="{FF2B5EF4-FFF2-40B4-BE49-F238E27FC236}">
                <a16:creationId xmlns:a16="http://schemas.microsoft.com/office/drawing/2014/main" id="{5DB55F1F-1933-4430-AB1F-C656ED43B3DC}"/>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209372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16731-A554-44CD-B31B-427FBF2D15FC}"/>
              </a:ext>
            </a:extLst>
          </p:cNvPr>
          <p:cNvSpPr>
            <a:spLocks noGrp="1"/>
          </p:cNvSpPr>
          <p:nvPr>
            <p:ph type="title"/>
          </p:nvPr>
        </p:nvSpPr>
        <p:spPr/>
        <p:txBody>
          <a:bodyPr/>
          <a:lstStyle/>
          <a:p>
            <a:r>
              <a:rPr lang="da-DK" sz="3200" dirty="0"/>
              <a:t>5-faktor modellen</a:t>
            </a:r>
            <a:br>
              <a:rPr lang="da-DK" dirty="0"/>
            </a:br>
            <a:endParaRPr lang="da-DK" sz="2400" dirty="0"/>
          </a:p>
        </p:txBody>
      </p:sp>
      <p:sp>
        <p:nvSpPr>
          <p:cNvPr id="3" name="Pladsholder til indhold 2">
            <a:extLst>
              <a:ext uri="{FF2B5EF4-FFF2-40B4-BE49-F238E27FC236}">
                <a16:creationId xmlns:a16="http://schemas.microsoft.com/office/drawing/2014/main" id="{20B091F7-EC59-465B-BF13-0A6BDDD54882}"/>
              </a:ext>
            </a:extLst>
          </p:cNvPr>
          <p:cNvSpPr>
            <a:spLocks noGrp="1"/>
          </p:cNvSpPr>
          <p:nvPr>
            <p:ph idx="1"/>
          </p:nvPr>
        </p:nvSpPr>
        <p:spPr/>
        <p:txBody>
          <a:bodyPr>
            <a:normAutofit fontScale="85000" lnSpcReduction="20000"/>
          </a:bodyPr>
          <a:lstStyle/>
          <a:p>
            <a:r>
              <a:rPr lang="da-DK" dirty="0"/>
              <a:t>5-faktormodellen - en personlighedsbeskrivelse i deskriptive kategorier og i dimensioner fra høj grad til lav grad</a:t>
            </a:r>
          </a:p>
          <a:p>
            <a:pPr marL="0" indent="0">
              <a:buNone/>
            </a:pPr>
            <a:endParaRPr lang="da-DK" dirty="0"/>
          </a:p>
          <a:p>
            <a:pPr lvl="1"/>
            <a:r>
              <a:rPr lang="da-DK" dirty="0"/>
              <a:t>anvendt som måling af personlighedsfaktorer til forberedelse af rehabilitering, jf. måling af kognitive faktorer som forberedelse og planlægning af rehabiliterings-tiltag.</a:t>
            </a:r>
          </a:p>
          <a:p>
            <a:endParaRPr lang="da-DK" dirty="0"/>
          </a:p>
          <a:p>
            <a:r>
              <a:rPr lang="da-DK" dirty="0"/>
              <a:t>Kategorierne: </a:t>
            </a:r>
          </a:p>
          <a:p>
            <a:pPr>
              <a:lnSpc>
                <a:spcPct val="80000"/>
              </a:lnSpc>
            </a:pPr>
            <a:r>
              <a:rPr lang="da-DK" altLang="da-DK" sz="1900" dirty="0"/>
              <a:t>Personlighedsegenskaberne – kombinationen af disse</a:t>
            </a:r>
          </a:p>
          <a:p>
            <a:pPr lvl="1">
              <a:lnSpc>
                <a:spcPct val="80000"/>
              </a:lnSpc>
            </a:pPr>
            <a:r>
              <a:rPr lang="da-DK" altLang="da-DK" sz="1900" dirty="0"/>
              <a:t>Graden af </a:t>
            </a:r>
            <a:r>
              <a:rPr lang="da-DK" altLang="da-DK" sz="1900" dirty="0" err="1"/>
              <a:t>neuroticisme</a:t>
            </a:r>
            <a:r>
              <a:rPr lang="da-DK" altLang="da-DK" sz="1900" dirty="0"/>
              <a:t> (bekymringstendens, ængstelighed, forstemthed)</a:t>
            </a:r>
          </a:p>
          <a:p>
            <a:pPr lvl="1">
              <a:lnSpc>
                <a:spcPct val="80000"/>
              </a:lnSpc>
            </a:pPr>
            <a:r>
              <a:rPr lang="da-DK" altLang="da-DK" sz="1900" dirty="0"/>
              <a:t>Graden af ekstroversion (udadvendthed socialt)</a:t>
            </a:r>
          </a:p>
          <a:p>
            <a:pPr lvl="1">
              <a:lnSpc>
                <a:spcPct val="80000"/>
              </a:lnSpc>
            </a:pPr>
            <a:r>
              <a:rPr lang="da-DK" altLang="da-DK" sz="1900" dirty="0"/>
              <a:t>Graden af åbenhed  (fordomsfrihed, nye ideer, </a:t>
            </a:r>
            <a:r>
              <a:rPr lang="da-DK" altLang="da-DK" sz="1900" dirty="0" err="1"/>
              <a:t>konventionalitet</a:t>
            </a:r>
            <a:r>
              <a:rPr lang="da-DK" altLang="da-DK" sz="1900" dirty="0"/>
              <a:t>)</a:t>
            </a:r>
          </a:p>
          <a:p>
            <a:pPr lvl="1">
              <a:lnSpc>
                <a:spcPct val="80000"/>
              </a:lnSpc>
            </a:pPr>
            <a:r>
              <a:rPr lang="da-DK" altLang="da-DK" sz="1900" dirty="0"/>
              <a:t>Graden af venlighed (imødekommenhed, indlevelse..)</a:t>
            </a:r>
          </a:p>
          <a:p>
            <a:pPr lvl="1">
              <a:lnSpc>
                <a:spcPct val="80000"/>
              </a:lnSpc>
            </a:pPr>
            <a:r>
              <a:rPr lang="da-DK" altLang="da-DK" sz="1900" dirty="0"/>
              <a:t>Graden af samvittighedsfuldhed (orden, systematik, ansvar..)</a:t>
            </a:r>
          </a:p>
          <a:p>
            <a:endParaRPr lang="da-DK" dirty="0"/>
          </a:p>
          <a:p>
            <a:r>
              <a:rPr lang="da-DK" dirty="0"/>
              <a:t>Jo mere et træk kan bestemmes som meget høj/lav, desto højere grad af rigiditet.</a:t>
            </a:r>
          </a:p>
          <a:p>
            <a:endParaRPr lang="da-DK" dirty="0"/>
          </a:p>
        </p:txBody>
      </p:sp>
      <p:sp>
        <p:nvSpPr>
          <p:cNvPr id="4" name="Pladsholder til sidefod 3">
            <a:extLst>
              <a:ext uri="{FF2B5EF4-FFF2-40B4-BE49-F238E27FC236}">
                <a16:creationId xmlns:a16="http://schemas.microsoft.com/office/drawing/2014/main" id="{54DBED67-A9B5-4427-B346-156C66638DD4}"/>
              </a:ext>
            </a:extLst>
          </p:cNvPr>
          <p:cNvSpPr>
            <a:spLocks noGrp="1"/>
          </p:cNvSpPr>
          <p:nvPr>
            <p:ph type="ftr" sz="quarter" idx="11"/>
          </p:nvPr>
        </p:nvSpPr>
        <p:spPr/>
        <p:txBody>
          <a:bodyPr/>
          <a:lstStyle/>
          <a:p>
            <a:r>
              <a:rPr lang="da-DK"/>
              <a:t>Hanne Nielsen Specialist og supervisor i  Neuropsykologi. Specialist og supervisor i Klinisk psykologi/psykoterapi</a:t>
            </a:r>
            <a:endParaRPr lang="da-DK" dirty="0"/>
          </a:p>
        </p:txBody>
      </p:sp>
    </p:spTree>
    <p:extLst>
      <p:ext uri="{BB962C8B-B14F-4D97-AF65-F5344CB8AC3E}">
        <p14:creationId xmlns:p14="http://schemas.microsoft.com/office/powerpoint/2010/main" val="2963066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6A441D-2884-40A8-BB20-985844BB205A}"/>
              </a:ext>
            </a:extLst>
          </p:cNvPr>
          <p:cNvSpPr>
            <a:spLocks noGrp="1"/>
          </p:cNvSpPr>
          <p:nvPr>
            <p:ph type="title"/>
          </p:nvPr>
        </p:nvSpPr>
        <p:spPr/>
        <p:txBody>
          <a:bodyPr>
            <a:normAutofit/>
          </a:bodyPr>
          <a:lstStyle/>
          <a:p>
            <a:r>
              <a:rPr lang="da-DK" sz="3600" dirty="0"/>
              <a:t>Og så alligevel ? Indtryk fra en bred klinisk praksis</a:t>
            </a:r>
          </a:p>
        </p:txBody>
      </p:sp>
      <p:sp>
        <p:nvSpPr>
          <p:cNvPr id="3" name="Pladsholder til indhold 2">
            <a:extLst>
              <a:ext uri="{FF2B5EF4-FFF2-40B4-BE49-F238E27FC236}">
                <a16:creationId xmlns:a16="http://schemas.microsoft.com/office/drawing/2014/main" id="{EFFEC893-C943-49E3-B43C-6F47426D3958}"/>
              </a:ext>
            </a:extLst>
          </p:cNvPr>
          <p:cNvSpPr>
            <a:spLocks noGrp="1"/>
          </p:cNvSpPr>
          <p:nvPr>
            <p:ph idx="1"/>
          </p:nvPr>
        </p:nvSpPr>
        <p:spPr/>
        <p:txBody>
          <a:bodyPr/>
          <a:lstStyle/>
          <a:p>
            <a:r>
              <a:rPr lang="da-DK" dirty="0"/>
              <a:t>Hjerneskade: En </a:t>
            </a:r>
            <a:r>
              <a:rPr lang="da-DK" dirty="0">
                <a:solidFill>
                  <a:srgbClr val="FF0000"/>
                </a:solidFill>
              </a:rPr>
              <a:t>ekstra-traumatiserende</a:t>
            </a:r>
            <a:r>
              <a:rPr lang="da-DK" dirty="0"/>
              <a:t> omstændighed:</a:t>
            </a:r>
          </a:p>
          <a:p>
            <a:pPr marL="0" indent="0">
              <a:buNone/>
            </a:pPr>
            <a:endParaRPr lang="da-DK" dirty="0"/>
          </a:p>
          <a:p>
            <a:pPr lvl="1"/>
            <a:r>
              <a:rPr lang="da-DK" dirty="0"/>
              <a:t>Truslen for identitet og selvopfattelse, for at miste sig selv er tilstede</a:t>
            </a:r>
          </a:p>
          <a:p>
            <a:pPr lvl="1"/>
            <a:r>
              <a:rPr lang="da-DK" dirty="0"/>
              <a:t>Hvem ”er” jeg i mødet med verden.</a:t>
            </a:r>
          </a:p>
          <a:p>
            <a:pPr lvl="1"/>
            <a:r>
              <a:rPr lang="da-DK" dirty="0"/>
              <a:t>Hvordan møder verden mig – inkongruent spejling</a:t>
            </a:r>
          </a:p>
          <a:p>
            <a:pPr lvl="1"/>
            <a:r>
              <a:rPr lang="da-DK" dirty="0"/>
              <a:t>Tab af forudsætning for nogensinde at normalisere sig</a:t>
            </a:r>
          </a:p>
          <a:p>
            <a:pPr marL="457200" lvl="1" indent="0">
              <a:buNone/>
            </a:pPr>
            <a:r>
              <a:rPr lang="da-DK" dirty="0"/>
              <a:t>								</a:t>
            </a:r>
          </a:p>
          <a:p>
            <a:pPr lvl="1"/>
            <a:r>
              <a:rPr lang="da-DK" dirty="0">
                <a:solidFill>
                  <a:srgbClr val="FF0000"/>
                </a:solidFill>
              </a:rPr>
              <a:t>Den psykiske realitet og forudsætninger for at integrere forandringen – rækker langt udover deskriptive egenskaber, og kræver forståelse for den underliggende dynamiske funktion i personligheden.</a:t>
            </a:r>
          </a:p>
        </p:txBody>
      </p:sp>
      <p:sp>
        <p:nvSpPr>
          <p:cNvPr id="4" name="Pladsholder til sidefod 3">
            <a:extLst>
              <a:ext uri="{FF2B5EF4-FFF2-40B4-BE49-F238E27FC236}">
                <a16:creationId xmlns:a16="http://schemas.microsoft.com/office/drawing/2014/main" id="{DB45FB6F-C88B-4B16-84E7-188A5D804D24}"/>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107981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CFE51-041B-4EB1-9C88-509B97E06F8E}"/>
              </a:ext>
            </a:extLst>
          </p:cNvPr>
          <p:cNvSpPr>
            <a:spLocks noGrp="1"/>
          </p:cNvSpPr>
          <p:nvPr>
            <p:ph type="title"/>
          </p:nvPr>
        </p:nvSpPr>
        <p:spPr/>
        <p:txBody>
          <a:bodyPr>
            <a:noAutofit/>
          </a:bodyPr>
          <a:lstStyle/>
          <a:p>
            <a:r>
              <a:rPr lang="da-DK" sz="3600" dirty="0"/>
              <a:t>Hvordan kan vi danne os indtryk af forudsætningerne for at integrere forandring i tilstand og livssituation? </a:t>
            </a:r>
          </a:p>
        </p:txBody>
      </p:sp>
      <p:sp>
        <p:nvSpPr>
          <p:cNvPr id="3" name="Pladsholder til indhold 2">
            <a:extLst>
              <a:ext uri="{FF2B5EF4-FFF2-40B4-BE49-F238E27FC236}">
                <a16:creationId xmlns:a16="http://schemas.microsoft.com/office/drawing/2014/main" id="{A79110DD-3196-47A3-BB65-F6260638B147}"/>
              </a:ext>
            </a:extLst>
          </p:cNvPr>
          <p:cNvSpPr>
            <a:spLocks noGrp="1"/>
          </p:cNvSpPr>
          <p:nvPr>
            <p:ph idx="1"/>
          </p:nvPr>
        </p:nvSpPr>
        <p:spPr/>
        <p:txBody>
          <a:bodyPr>
            <a:normAutofit/>
          </a:bodyPr>
          <a:lstStyle/>
          <a:p>
            <a:r>
              <a:rPr lang="da-DK" dirty="0" err="1">
                <a:solidFill>
                  <a:srgbClr val="FF0000"/>
                </a:solidFill>
              </a:rPr>
              <a:t>Uintegrerbart</a:t>
            </a:r>
            <a:r>
              <a:rPr lang="da-DK" dirty="0">
                <a:solidFill>
                  <a:srgbClr val="FF0000"/>
                </a:solidFill>
              </a:rPr>
              <a:t> tab, </a:t>
            </a:r>
            <a:r>
              <a:rPr lang="da-DK" dirty="0" err="1">
                <a:solidFill>
                  <a:srgbClr val="FF0000"/>
                </a:solidFill>
              </a:rPr>
              <a:t>dvs</a:t>
            </a:r>
            <a:r>
              <a:rPr lang="da-DK" dirty="0">
                <a:solidFill>
                  <a:srgbClr val="FF0000"/>
                </a:solidFill>
              </a:rPr>
              <a:t> traume vil ”afreageres” indad eller udad til:</a:t>
            </a:r>
          </a:p>
          <a:p>
            <a:pPr marL="0" indent="0">
              <a:buNone/>
            </a:pPr>
            <a:endParaRPr lang="da-DK" dirty="0">
              <a:solidFill>
                <a:srgbClr val="FF0000"/>
              </a:solidFill>
            </a:endParaRPr>
          </a:p>
          <a:p>
            <a:pPr lvl="1"/>
            <a:r>
              <a:rPr lang="da-DK" dirty="0"/>
              <a:t>Søge information om forvaltning af tidligere kriser/tab</a:t>
            </a:r>
          </a:p>
          <a:p>
            <a:pPr lvl="1"/>
            <a:r>
              <a:rPr lang="da-DK" dirty="0"/>
              <a:t>Søge information om pårørendes reaktioner overfor den skadede</a:t>
            </a:r>
          </a:p>
          <a:p>
            <a:pPr lvl="1"/>
            <a:r>
              <a:rPr lang="da-DK" dirty="0"/>
              <a:t>Søge information om den skadedes forskellige reaktioner overfor forskellige fagpersoners konfrontationer</a:t>
            </a:r>
          </a:p>
          <a:p>
            <a:pPr lvl="1"/>
            <a:r>
              <a:rPr lang="da-DK" dirty="0"/>
              <a:t>Aflæse kvaliteten af kontakt i forskellige situationer</a:t>
            </a:r>
          </a:p>
          <a:p>
            <a:pPr lvl="1"/>
            <a:r>
              <a:rPr lang="da-DK" dirty="0"/>
              <a:t>Undersøge/afgrænse spontane bedrings-områder</a:t>
            </a:r>
          </a:p>
          <a:p>
            <a:pPr lvl="1"/>
            <a:r>
              <a:rPr lang="da-DK" dirty="0"/>
              <a:t>Undersøge/afgrænse områder uden udvikling</a:t>
            </a:r>
          </a:p>
          <a:p>
            <a:pPr lvl="1"/>
            <a:r>
              <a:rPr lang="da-DK" dirty="0"/>
              <a:t>Aflæse sig selv, egne reaktioner!</a:t>
            </a:r>
          </a:p>
        </p:txBody>
      </p:sp>
      <p:sp>
        <p:nvSpPr>
          <p:cNvPr id="4" name="Pladsholder til sidefod 3">
            <a:extLst>
              <a:ext uri="{FF2B5EF4-FFF2-40B4-BE49-F238E27FC236}">
                <a16:creationId xmlns:a16="http://schemas.microsoft.com/office/drawing/2014/main" id="{D3136DCA-30C3-40AA-805E-E6EBE5DF45A2}"/>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484860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B5E1337-9B5A-4930-9D90-B227D6F90B88}"/>
              </a:ext>
            </a:extLst>
          </p:cNvPr>
          <p:cNvSpPr>
            <a:spLocks noGrp="1"/>
          </p:cNvSpPr>
          <p:nvPr>
            <p:ph type="title"/>
          </p:nvPr>
        </p:nvSpPr>
        <p:spPr/>
        <p:txBody>
          <a:bodyPr>
            <a:normAutofit/>
          </a:bodyPr>
          <a:lstStyle/>
          <a:p>
            <a:r>
              <a:rPr lang="da-DK" sz="3600" dirty="0">
                <a:solidFill>
                  <a:srgbClr val="FF0000"/>
                </a:solidFill>
              </a:rPr>
              <a:t>Påvirkningsfænomener </a:t>
            </a:r>
            <a:r>
              <a:rPr lang="da-DK" sz="3600" dirty="0"/>
              <a:t>– egne reaktioner</a:t>
            </a:r>
          </a:p>
        </p:txBody>
      </p:sp>
      <p:sp>
        <p:nvSpPr>
          <p:cNvPr id="5" name="Pladsholder til indhold 4">
            <a:extLst>
              <a:ext uri="{FF2B5EF4-FFF2-40B4-BE49-F238E27FC236}">
                <a16:creationId xmlns:a16="http://schemas.microsoft.com/office/drawing/2014/main" id="{96EAFA1D-70C6-4E9D-8C27-DD75A07D8322}"/>
              </a:ext>
            </a:extLst>
          </p:cNvPr>
          <p:cNvSpPr>
            <a:spLocks noGrp="1"/>
          </p:cNvSpPr>
          <p:nvPr>
            <p:ph idx="1"/>
          </p:nvPr>
        </p:nvSpPr>
        <p:spPr/>
        <p:txBody>
          <a:bodyPr>
            <a:normAutofit/>
          </a:bodyPr>
          <a:lstStyle/>
          <a:p>
            <a:r>
              <a:rPr lang="da-DK" dirty="0"/>
              <a:t>Diskuter med din sidemand: </a:t>
            </a:r>
          </a:p>
          <a:p>
            <a:pPr lvl="1"/>
            <a:r>
              <a:rPr lang="da-DK" dirty="0"/>
              <a:t>Hvilke påvirkningsfænomener opleves belastende? Hvorfor? Hvordan?</a:t>
            </a:r>
            <a:br>
              <a:rPr lang="da-DK" dirty="0"/>
            </a:br>
            <a:endParaRPr lang="da-DK" dirty="0"/>
          </a:p>
          <a:p>
            <a:pPr marL="800100" lvl="1" indent="-342900">
              <a:buFontTx/>
              <a:buChar char="-"/>
            </a:pPr>
            <a:r>
              <a:rPr lang="da-DK" altLang="da-DK" dirty="0"/>
              <a:t>Relaterer de gældende påvirkningsfænomener til hjerneskaden: F.eks. svær hukommelsesnedsættelse, frontallapspræg, - manglende situationsfornemmelse, impulsivitet ??</a:t>
            </a:r>
          </a:p>
          <a:p>
            <a:pPr marL="800100" lvl="1" indent="-342900">
              <a:buFontTx/>
              <a:buChar char="-"/>
            </a:pPr>
            <a:r>
              <a:rPr lang="da-DK" altLang="da-DK" dirty="0"/>
              <a:t>Relaterer de til personligheden: F.eks. devaluering/idealisering, krænkelse/anklager/kritik, ambivalens, modvilje, opgivelse, underkastelse, udnyttelse, arrogance, afhængighed??</a:t>
            </a:r>
          </a:p>
          <a:p>
            <a:pPr marL="800100" lvl="1" indent="-342900">
              <a:buFontTx/>
              <a:buChar char="-"/>
            </a:pPr>
            <a:endParaRPr lang="da-DK" altLang="da-DK" dirty="0"/>
          </a:p>
          <a:p>
            <a:pPr marL="800100" lvl="1" indent="-342900">
              <a:buFontTx/>
              <a:buChar char="-"/>
            </a:pPr>
            <a:r>
              <a:rPr lang="da-DK" altLang="da-DK" dirty="0">
                <a:solidFill>
                  <a:srgbClr val="FF0000"/>
                </a:solidFill>
              </a:rPr>
              <a:t>Det er os der skal neutralisere egne reaktioner</a:t>
            </a:r>
          </a:p>
          <a:p>
            <a:endParaRPr lang="da-DK" altLang="da-DK" dirty="0">
              <a:solidFill>
                <a:srgbClr val="FF0000"/>
              </a:solidFill>
            </a:endParaRPr>
          </a:p>
          <a:p>
            <a:pPr marL="0" indent="0">
              <a:buNone/>
            </a:pPr>
            <a:endParaRPr lang="da-DK" dirty="0"/>
          </a:p>
        </p:txBody>
      </p:sp>
      <p:sp>
        <p:nvSpPr>
          <p:cNvPr id="2" name="Pladsholder til sidefod 1">
            <a:extLst>
              <a:ext uri="{FF2B5EF4-FFF2-40B4-BE49-F238E27FC236}">
                <a16:creationId xmlns:a16="http://schemas.microsoft.com/office/drawing/2014/main" id="{3A8F7818-876E-4CAC-A0EA-D99BAB446BE2}"/>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149250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A95E0-E1E5-49B3-A263-CC7BD28118DC}"/>
              </a:ext>
            </a:extLst>
          </p:cNvPr>
          <p:cNvSpPr>
            <a:spLocks noGrp="1"/>
          </p:cNvSpPr>
          <p:nvPr>
            <p:ph type="title"/>
          </p:nvPr>
        </p:nvSpPr>
        <p:spPr/>
        <p:txBody>
          <a:bodyPr>
            <a:normAutofit/>
          </a:bodyPr>
          <a:lstStyle/>
          <a:p>
            <a:r>
              <a:rPr lang="da-DK" sz="3600" dirty="0"/>
              <a:t>Personlighedsmæssige forudsætninger for at integrere en hjerneskade</a:t>
            </a:r>
          </a:p>
        </p:txBody>
      </p:sp>
      <p:sp>
        <p:nvSpPr>
          <p:cNvPr id="3" name="Pladsholder til indhold 2">
            <a:extLst>
              <a:ext uri="{FF2B5EF4-FFF2-40B4-BE49-F238E27FC236}">
                <a16:creationId xmlns:a16="http://schemas.microsoft.com/office/drawing/2014/main" id="{FE25A25C-5EE5-429E-870B-360842A1D12C}"/>
              </a:ext>
            </a:extLst>
          </p:cNvPr>
          <p:cNvSpPr>
            <a:spLocks noGrp="1"/>
          </p:cNvSpPr>
          <p:nvPr>
            <p:ph idx="1"/>
          </p:nvPr>
        </p:nvSpPr>
        <p:spPr>
          <a:xfrm>
            <a:off x="838200" y="1619250"/>
            <a:ext cx="10515600" cy="4557713"/>
          </a:xfrm>
        </p:spPr>
        <p:txBody>
          <a:bodyPr>
            <a:normAutofit fontScale="70000" lnSpcReduction="20000"/>
          </a:bodyPr>
          <a:lstStyle/>
          <a:p>
            <a:r>
              <a:rPr lang="da-DK" dirty="0">
                <a:solidFill>
                  <a:srgbClr val="FF0000"/>
                </a:solidFill>
              </a:rPr>
              <a:t>Disposition</a:t>
            </a:r>
          </a:p>
          <a:p>
            <a:r>
              <a:rPr lang="da-DK" dirty="0"/>
              <a:t>1) Feltets kompleksitet</a:t>
            </a:r>
          </a:p>
          <a:p>
            <a:pPr lvl="1"/>
            <a:r>
              <a:rPr lang="da-DK" dirty="0"/>
              <a:t>Modeller til sygdomsopfattelse</a:t>
            </a:r>
          </a:p>
          <a:p>
            <a:pPr lvl="1"/>
            <a:r>
              <a:rPr lang="da-DK" dirty="0"/>
              <a:t>Tab- traumeforståelse</a:t>
            </a:r>
          </a:p>
          <a:p>
            <a:pPr lvl="1"/>
            <a:r>
              <a:rPr lang="da-DK" dirty="0"/>
              <a:t>Er tab og traume noget særligt når det knytter sig til hjerneskade?</a:t>
            </a:r>
          </a:p>
          <a:p>
            <a:pPr lvl="1"/>
            <a:r>
              <a:rPr lang="da-DK" dirty="0"/>
              <a:t>Case Peter</a:t>
            </a:r>
          </a:p>
          <a:p>
            <a:pPr marL="457200" lvl="1" indent="0">
              <a:buNone/>
            </a:pPr>
            <a:endParaRPr lang="da-DK" dirty="0"/>
          </a:p>
          <a:p>
            <a:r>
              <a:rPr lang="da-DK" dirty="0"/>
              <a:t>2) Pause – 10 min.</a:t>
            </a:r>
          </a:p>
          <a:p>
            <a:endParaRPr lang="da-DK" dirty="0"/>
          </a:p>
          <a:p>
            <a:r>
              <a:rPr lang="da-DK" dirty="0"/>
              <a:t>3) Opfølgning på case</a:t>
            </a:r>
          </a:p>
          <a:p>
            <a:pPr marL="0" indent="0">
              <a:buNone/>
            </a:pPr>
            <a:endParaRPr lang="da-DK" dirty="0"/>
          </a:p>
          <a:p>
            <a:r>
              <a:rPr lang="da-DK" dirty="0"/>
              <a:t>4) Personlighedsmæssige træk og dynamisk </a:t>
            </a:r>
            <a:r>
              <a:rPr lang="da-DK" dirty="0" err="1"/>
              <a:t>selv-regulering</a:t>
            </a:r>
            <a:r>
              <a:rPr lang="da-DK" dirty="0"/>
              <a:t>  af central betydning – særlige typer</a:t>
            </a:r>
          </a:p>
          <a:p>
            <a:endParaRPr lang="da-DK" dirty="0"/>
          </a:p>
          <a:p>
            <a:r>
              <a:rPr lang="da-DK" dirty="0"/>
              <a:t>Spørgsmål og kommentarer er også velkomne senere: hn@psykgruppen.dk</a:t>
            </a:r>
          </a:p>
          <a:p>
            <a:pPr lvl="1"/>
            <a:endParaRPr lang="da-DK" dirty="0"/>
          </a:p>
          <a:p>
            <a:pPr lvl="1"/>
            <a:endParaRPr lang="da-DK" dirty="0"/>
          </a:p>
        </p:txBody>
      </p:sp>
      <p:sp>
        <p:nvSpPr>
          <p:cNvPr id="4" name="Pladsholder til sidefod 3">
            <a:extLst>
              <a:ext uri="{FF2B5EF4-FFF2-40B4-BE49-F238E27FC236}">
                <a16:creationId xmlns:a16="http://schemas.microsoft.com/office/drawing/2014/main" id="{DAE8F34C-941D-4A1A-9564-33538291489E}"/>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1455624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EF837-3AF2-492A-8926-0957169E5812}"/>
              </a:ext>
            </a:extLst>
          </p:cNvPr>
          <p:cNvSpPr>
            <a:spLocks noGrp="1"/>
          </p:cNvSpPr>
          <p:nvPr>
            <p:ph type="title"/>
          </p:nvPr>
        </p:nvSpPr>
        <p:spPr/>
        <p:txBody>
          <a:bodyPr>
            <a:normAutofit/>
          </a:bodyPr>
          <a:lstStyle/>
          <a:p>
            <a:r>
              <a:rPr lang="da-DK" sz="3600" dirty="0">
                <a:solidFill>
                  <a:srgbClr val="FF0000"/>
                </a:solidFill>
              </a:rPr>
              <a:t>Det er personen der skal bære skaden</a:t>
            </a:r>
          </a:p>
        </p:txBody>
      </p:sp>
      <p:sp>
        <p:nvSpPr>
          <p:cNvPr id="3" name="Pladsholder til indhold 2">
            <a:extLst>
              <a:ext uri="{FF2B5EF4-FFF2-40B4-BE49-F238E27FC236}">
                <a16:creationId xmlns:a16="http://schemas.microsoft.com/office/drawing/2014/main" id="{733889AF-8FFA-4198-9B54-C5F35B84B51C}"/>
              </a:ext>
            </a:extLst>
          </p:cNvPr>
          <p:cNvSpPr>
            <a:spLocks noGrp="1"/>
          </p:cNvSpPr>
          <p:nvPr>
            <p:ph idx="1"/>
          </p:nvPr>
        </p:nvSpPr>
        <p:spPr/>
        <p:txBody>
          <a:bodyPr/>
          <a:lstStyle/>
          <a:p>
            <a:r>
              <a:rPr lang="da-DK" altLang="da-DK" dirty="0"/>
              <a:t>Personens udrustning afgørende for behandlings-/rehabiliteringsforløbets succes</a:t>
            </a:r>
          </a:p>
          <a:p>
            <a:r>
              <a:rPr lang="da-DK" altLang="da-DK" dirty="0"/>
              <a:t>Hvad er det primære for personen (erkendt/ikke-erkendt)</a:t>
            </a:r>
          </a:p>
          <a:p>
            <a:r>
              <a:rPr lang="da-DK" altLang="da-DK" dirty="0"/>
              <a:t>Hvad er det primære for pårørende</a:t>
            </a:r>
          </a:p>
          <a:p>
            <a:r>
              <a:rPr lang="da-DK" altLang="da-DK" dirty="0"/>
              <a:t>Hvad er det primære for </a:t>
            </a:r>
            <a:r>
              <a:rPr lang="da-DK" altLang="da-DK" dirty="0" err="1"/>
              <a:t>neuro</a:t>
            </a:r>
            <a:r>
              <a:rPr lang="da-DK" altLang="da-DK" dirty="0"/>
              <a:t>-fagligheden</a:t>
            </a:r>
          </a:p>
          <a:p>
            <a:r>
              <a:rPr lang="da-DK" altLang="da-DK" dirty="0"/>
              <a:t>Konsensus???</a:t>
            </a:r>
          </a:p>
          <a:p>
            <a:endParaRPr lang="da-DK" dirty="0"/>
          </a:p>
        </p:txBody>
      </p:sp>
      <p:sp>
        <p:nvSpPr>
          <p:cNvPr id="4" name="Pladsholder til sidefod 3">
            <a:extLst>
              <a:ext uri="{FF2B5EF4-FFF2-40B4-BE49-F238E27FC236}">
                <a16:creationId xmlns:a16="http://schemas.microsoft.com/office/drawing/2014/main" id="{57CDC3A2-951F-442C-9ACD-6D2431CCFBF8}"/>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3233933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ADE07-46C2-49B6-A0E6-2DEDA585C98D}"/>
              </a:ext>
            </a:extLst>
          </p:cNvPr>
          <p:cNvSpPr>
            <a:spLocks noGrp="1"/>
          </p:cNvSpPr>
          <p:nvPr>
            <p:ph type="title"/>
          </p:nvPr>
        </p:nvSpPr>
        <p:spPr>
          <a:xfrm>
            <a:off x="838200" y="346075"/>
            <a:ext cx="10515600" cy="1325563"/>
          </a:xfrm>
        </p:spPr>
        <p:txBody>
          <a:bodyPr>
            <a:normAutofit fontScale="90000"/>
          </a:bodyPr>
          <a:lstStyle/>
          <a:p>
            <a:br>
              <a:rPr lang="da-DK" dirty="0"/>
            </a:br>
            <a:r>
              <a:rPr lang="da-DK" dirty="0">
                <a:solidFill>
                  <a:srgbClr val="FF0000"/>
                </a:solidFill>
              </a:rPr>
              <a:t>Den personlige udrustning:</a:t>
            </a:r>
            <a:r>
              <a:rPr lang="da-DK" dirty="0"/>
              <a:t> </a:t>
            </a:r>
            <a:br>
              <a:rPr lang="da-DK" dirty="0"/>
            </a:br>
            <a:br>
              <a:rPr lang="da-DK" dirty="0"/>
            </a:br>
            <a:endParaRPr lang="da-DK" dirty="0"/>
          </a:p>
        </p:txBody>
      </p:sp>
      <p:sp>
        <p:nvSpPr>
          <p:cNvPr id="3" name="Pladsholder til indhold 2">
            <a:extLst>
              <a:ext uri="{FF2B5EF4-FFF2-40B4-BE49-F238E27FC236}">
                <a16:creationId xmlns:a16="http://schemas.microsoft.com/office/drawing/2014/main" id="{F12B465B-BFC1-4D56-9153-97D3E90ECC0B}"/>
              </a:ext>
            </a:extLst>
          </p:cNvPr>
          <p:cNvSpPr>
            <a:spLocks noGrp="1"/>
          </p:cNvSpPr>
          <p:nvPr>
            <p:ph idx="1"/>
          </p:nvPr>
        </p:nvSpPr>
        <p:spPr/>
        <p:txBody>
          <a:bodyPr>
            <a:normAutofit/>
          </a:bodyPr>
          <a:lstStyle/>
          <a:p>
            <a:pPr lvl="1"/>
            <a:r>
              <a:rPr lang="da-DK" sz="3500" dirty="0">
                <a:solidFill>
                  <a:srgbClr val="FF0000"/>
                </a:solidFill>
              </a:rPr>
              <a:t>Egenskaberne</a:t>
            </a:r>
            <a:r>
              <a:rPr lang="da-DK" sz="3500" dirty="0"/>
              <a:t> og kombinationen af disse </a:t>
            </a:r>
          </a:p>
          <a:p>
            <a:pPr marL="457200" lvl="1" indent="0">
              <a:buNone/>
            </a:pPr>
            <a:r>
              <a:rPr lang="da-DK" sz="6000" dirty="0"/>
              <a:t>		</a:t>
            </a:r>
            <a:r>
              <a:rPr lang="da-DK" sz="3400" dirty="0"/>
              <a:t>Grad af </a:t>
            </a:r>
            <a:r>
              <a:rPr lang="da-DK" sz="3400" dirty="0" err="1"/>
              <a:t>neuroticisme</a:t>
            </a:r>
            <a:endParaRPr lang="da-DK" sz="3400" dirty="0"/>
          </a:p>
          <a:p>
            <a:pPr marL="457200" lvl="1" indent="0">
              <a:buNone/>
            </a:pPr>
            <a:r>
              <a:rPr lang="da-DK" sz="3400" dirty="0"/>
              <a:t>		Grad af ekstroversion</a:t>
            </a:r>
          </a:p>
          <a:p>
            <a:pPr marL="457200" lvl="1" indent="0">
              <a:buNone/>
            </a:pPr>
            <a:r>
              <a:rPr lang="da-DK" sz="3400" dirty="0"/>
              <a:t>		Grad af åbenhed</a:t>
            </a:r>
          </a:p>
          <a:p>
            <a:pPr marL="457200" lvl="1" indent="0">
              <a:buNone/>
            </a:pPr>
            <a:r>
              <a:rPr lang="da-DK" sz="3400" dirty="0"/>
              <a:t>		Grad af venlighed</a:t>
            </a:r>
          </a:p>
          <a:p>
            <a:pPr marL="457200" lvl="1" indent="0">
              <a:buNone/>
            </a:pPr>
            <a:r>
              <a:rPr lang="da-DK" sz="3400" dirty="0"/>
              <a:t>		Grad af samvittighedsfuldhed</a:t>
            </a:r>
          </a:p>
          <a:p>
            <a:pPr marL="914400" lvl="2" indent="0">
              <a:buNone/>
            </a:pPr>
            <a:endParaRPr lang="da-DK" dirty="0"/>
          </a:p>
          <a:p>
            <a:pPr lvl="1"/>
            <a:endParaRPr lang="da-DK" dirty="0"/>
          </a:p>
          <a:p>
            <a:pPr lvl="1"/>
            <a:endParaRPr lang="da-DK" dirty="0"/>
          </a:p>
        </p:txBody>
      </p:sp>
      <p:sp>
        <p:nvSpPr>
          <p:cNvPr id="4" name="Pladsholder til sidefod 3">
            <a:extLst>
              <a:ext uri="{FF2B5EF4-FFF2-40B4-BE49-F238E27FC236}">
                <a16:creationId xmlns:a16="http://schemas.microsoft.com/office/drawing/2014/main" id="{0FE8F36D-6CF1-4694-BDB8-C65C986C30EB}"/>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113144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0BF3F6-F3D0-47F1-8C45-CE0AB3DE0EC7}"/>
              </a:ext>
            </a:extLst>
          </p:cNvPr>
          <p:cNvSpPr>
            <a:spLocks noGrp="1"/>
          </p:cNvSpPr>
          <p:nvPr>
            <p:ph type="title"/>
          </p:nvPr>
        </p:nvSpPr>
        <p:spPr/>
        <p:txBody>
          <a:bodyPr>
            <a:normAutofit/>
          </a:bodyPr>
          <a:lstStyle/>
          <a:p>
            <a:r>
              <a:rPr lang="da-DK" sz="3600" dirty="0">
                <a:solidFill>
                  <a:srgbClr val="FF0000"/>
                </a:solidFill>
              </a:rPr>
              <a:t>Kombinationer af egenskaber:</a:t>
            </a:r>
          </a:p>
        </p:txBody>
      </p:sp>
      <p:sp>
        <p:nvSpPr>
          <p:cNvPr id="3" name="Pladsholder til indhold 2">
            <a:extLst>
              <a:ext uri="{FF2B5EF4-FFF2-40B4-BE49-F238E27FC236}">
                <a16:creationId xmlns:a16="http://schemas.microsoft.com/office/drawing/2014/main" id="{93D8B28C-A4AF-4AAE-900B-E23D105B15F3}"/>
              </a:ext>
            </a:extLst>
          </p:cNvPr>
          <p:cNvSpPr>
            <a:spLocks noGrp="1"/>
          </p:cNvSpPr>
          <p:nvPr>
            <p:ph idx="1"/>
          </p:nvPr>
        </p:nvSpPr>
        <p:spPr/>
        <p:txBody>
          <a:bodyPr/>
          <a:lstStyle/>
          <a:p>
            <a:r>
              <a:rPr lang="da-DK" dirty="0"/>
              <a:t>Eksempel på:</a:t>
            </a:r>
          </a:p>
          <a:p>
            <a:endParaRPr lang="da-DK" dirty="0"/>
          </a:p>
          <a:p>
            <a:r>
              <a:rPr lang="da-DK" dirty="0"/>
              <a:t>Den dårlige </a:t>
            </a:r>
            <a:r>
              <a:rPr lang="da-DK" dirty="0" err="1"/>
              <a:t>kombi</a:t>
            </a:r>
            <a:r>
              <a:rPr lang="da-DK" dirty="0"/>
              <a:t>: Meget lav/høj </a:t>
            </a:r>
            <a:r>
              <a:rPr lang="da-DK" dirty="0" err="1"/>
              <a:t>Neuroticisme</a:t>
            </a:r>
            <a:r>
              <a:rPr lang="da-DK" dirty="0"/>
              <a:t>, (evt. lav Ekstroversion, Åbenhed, Venlighed) men ikke mindst lav grad af Samvittighedsfuldhed</a:t>
            </a:r>
          </a:p>
          <a:p>
            <a:r>
              <a:rPr lang="da-DK" dirty="0"/>
              <a:t>Den gode </a:t>
            </a:r>
            <a:r>
              <a:rPr lang="da-DK" dirty="0" err="1"/>
              <a:t>kombi</a:t>
            </a:r>
            <a:r>
              <a:rPr lang="da-DK" dirty="0"/>
              <a:t>: Middel N (E, Å, V) og </a:t>
            </a:r>
            <a:r>
              <a:rPr lang="da-DK" dirty="0" err="1"/>
              <a:t>middel-høj</a:t>
            </a:r>
            <a:r>
              <a:rPr lang="da-DK" dirty="0"/>
              <a:t> S</a:t>
            </a:r>
          </a:p>
          <a:p>
            <a:endParaRPr lang="da-DK" dirty="0"/>
          </a:p>
          <a:p>
            <a:r>
              <a:rPr lang="da-DK" dirty="0"/>
              <a:t>Peter: Høj </a:t>
            </a:r>
            <a:r>
              <a:rPr lang="da-DK" dirty="0" err="1"/>
              <a:t>neuroticisme</a:t>
            </a:r>
            <a:r>
              <a:rPr lang="da-DK" dirty="0"/>
              <a:t>, høj ekstroversion, middel åbenhed, høj venlighed og høj samvittighedsfuldhed</a:t>
            </a:r>
          </a:p>
          <a:p>
            <a:endParaRPr lang="da-DK" dirty="0"/>
          </a:p>
        </p:txBody>
      </p:sp>
      <p:sp>
        <p:nvSpPr>
          <p:cNvPr id="4" name="Pladsholder til sidefod 3">
            <a:extLst>
              <a:ext uri="{FF2B5EF4-FFF2-40B4-BE49-F238E27FC236}">
                <a16:creationId xmlns:a16="http://schemas.microsoft.com/office/drawing/2014/main" id="{3DA481B6-227E-4E1E-90F9-ED257778B633}"/>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924376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B8C029-EC86-42FF-A0A2-FC0663CA3F11}"/>
              </a:ext>
            </a:extLst>
          </p:cNvPr>
          <p:cNvSpPr>
            <a:spLocks noGrp="1"/>
          </p:cNvSpPr>
          <p:nvPr>
            <p:ph type="title"/>
          </p:nvPr>
        </p:nvSpPr>
        <p:spPr/>
        <p:txBody>
          <a:bodyPr/>
          <a:lstStyle/>
          <a:p>
            <a:r>
              <a:rPr lang="da-DK" sz="3600" dirty="0">
                <a:solidFill>
                  <a:srgbClr val="FF0000"/>
                </a:solidFill>
              </a:rPr>
              <a:t>Den aktive dynamiske </a:t>
            </a:r>
            <a:r>
              <a:rPr lang="da-DK" sz="3600" dirty="0" err="1">
                <a:solidFill>
                  <a:srgbClr val="FF0000"/>
                </a:solidFill>
              </a:rPr>
              <a:t>selv-regulering</a:t>
            </a:r>
            <a:r>
              <a:rPr lang="da-DK" sz="3600" dirty="0">
                <a:solidFill>
                  <a:srgbClr val="FF0000"/>
                </a:solidFill>
              </a:rPr>
              <a:t> ved oplevet pres</a:t>
            </a:r>
            <a:r>
              <a:rPr lang="da-DK" dirty="0">
                <a:solidFill>
                  <a:srgbClr val="FF0000"/>
                </a:solidFill>
              </a:rPr>
              <a:t>:</a:t>
            </a:r>
          </a:p>
        </p:txBody>
      </p:sp>
      <p:sp>
        <p:nvSpPr>
          <p:cNvPr id="3" name="Pladsholder til indhold 2">
            <a:extLst>
              <a:ext uri="{FF2B5EF4-FFF2-40B4-BE49-F238E27FC236}">
                <a16:creationId xmlns:a16="http://schemas.microsoft.com/office/drawing/2014/main" id="{18854CFF-C691-45C5-BE47-BFBE2DA76D2F}"/>
              </a:ext>
            </a:extLst>
          </p:cNvPr>
          <p:cNvSpPr>
            <a:spLocks noGrp="1"/>
          </p:cNvSpPr>
          <p:nvPr>
            <p:ph idx="1"/>
          </p:nvPr>
        </p:nvSpPr>
        <p:spPr/>
        <p:txBody>
          <a:bodyPr>
            <a:normAutofit fontScale="92500" lnSpcReduction="10000"/>
          </a:bodyPr>
          <a:lstStyle/>
          <a:p>
            <a:r>
              <a:rPr lang="da-DK" dirty="0"/>
              <a:t>Grad af containerfunktion og integritet</a:t>
            </a:r>
          </a:p>
          <a:p>
            <a:pPr lvl="1"/>
            <a:r>
              <a:rPr lang="da-DK" dirty="0"/>
              <a:t>Tolerance for udeblivende/svingende resultater og forandring</a:t>
            </a:r>
          </a:p>
          <a:p>
            <a:pPr lvl="1"/>
            <a:r>
              <a:rPr lang="da-DK" dirty="0"/>
              <a:t>Identitetsmæssig robusthed</a:t>
            </a:r>
          </a:p>
          <a:p>
            <a:pPr marL="457200" lvl="1" indent="0">
              <a:buNone/>
            </a:pPr>
            <a:endParaRPr lang="da-DK" dirty="0"/>
          </a:p>
          <a:p>
            <a:r>
              <a:rPr lang="da-DK" dirty="0"/>
              <a:t>Tidligere kriser/traumers betydning – Reaktivering af tidligere angst – negative forventninger</a:t>
            </a:r>
          </a:p>
          <a:p>
            <a:endParaRPr lang="da-DK" dirty="0"/>
          </a:p>
          <a:p>
            <a:r>
              <a:rPr lang="da-DK" dirty="0"/>
              <a:t>Affekt-regulering</a:t>
            </a:r>
          </a:p>
          <a:p>
            <a:pPr lvl="1"/>
            <a:r>
              <a:rPr lang="da-DK" dirty="0"/>
              <a:t>Modenhed af psykiske forsvarsmekanismer – neutraliseringsfunktion</a:t>
            </a:r>
          </a:p>
          <a:p>
            <a:pPr lvl="1"/>
            <a:endParaRPr lang="da-DK" dirty="0"/>
          </a:p>
          <a:p>
            <a:r>
              <a:rPr lang="da-DK" dirty="0"/>
              <a:t>Realitetsopfattelse</a:t>
            </a:r>
          </a:p>
          <a:p>
            <a:endParaRPr lang="da-DK" dirty="0"/>
          </a:p>
          <a:p>
            <a:endParaRPr lang="da-DK" dirty="0"/>
          </a:p>
          <a:p>
            <a:endParaRPr lang="da-DK" dirty="0"/>
          </a:p>
          <a:p>
            <a:endParaRPr lang="da-DK" dirty="0"/>
          </a:p>
        </p:txBody>
      </p:sp>
      <p:sp>
        <p:nvSpPr>
          <p:cNvPr id="4" name="Pladsholder til sidefod 3">
            <a:extLst>
              <a:ext uri="{FF2B5EF4-FFF2-40B4-BE49-F238E27FC236}">
                <a16:creationId xmlns:a16="http://schemas.microsoft.com/office/drawing/2014/main" id="{681708FE-79DC-4CE5-AF05-D55044E9FEE3}"/>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899022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14E20-CA8F-4EB9-B74B-1DADD02E6F53}"/>
              </a:ext>
            </a:extLst>
          </p:cNvPr>
          <p:cNvSpPr>
            <a:spLocks noGrp="1"/>
          </p:cNvSpPr>
          <p:nvPr>
            <p:ph type="title"/>
          </p:nvPr>
        </p:nvSpPr>
        <p:spPr/>
        <p:txBody>
          <a:bodyPr>
            <a:normAutofit/>
          </a:bodyPr>
          <a:lstStyle/>
          <a:p>
            <a:r>
              <a:rPr lang="da-DK" sz="3600" dirty="0">
                <a:solidFill>
                  <a:srgbClr val="FF0000"/>
                </a:solidFill>
              </a:rPr>
              <a:t>Den aktive dynamiske regulering </a:t>
            </a:r>
            <a:r>
              <a:rPr lang="da-DK" sz="3600" dirty="0" err="1">
                <a:solidFill>
                  <a:srgbClr val="FF0000"/>
                </a:solidFill>
              </a:rPr>
              <a:t>ift</a:t>
            </a:r>
            <a:r>
              <a:rPr lang="da-DK" sz="3600" dirty="0">
                <a:solidFill>
                  <a:srgbClr val="FF0000"/>
                </a:solidFill>
              </a:rPr>
              <a:t> den anden</a:t>
            </a:r>
          </a:p>
        </p:txBody>
      </p:sp>
      <p:sp>
        <p:nvSpPr>
          <p:cNvPr id="3" name="Pladsholder til indhold 2">
            <a:extLst>
              <a:ext uri="{FF2B5EF4-FFF2-40B4-BE49-F238E27FC236}">
                <a16:creationId xmlns:a16="http://schemas.microsoft.com/office/drawing/2014/main" id="{C310B991-7555-44EC-BFBF-4679DC397182}"/>
              </a:ext>
            </a:extLst>
          </p:cNvPr>
          <p:cNvSpPr>
            <a:spLocks noGrp="1"/>
          </p:cNvSpPr>
          <p:nvPr>
            <p:ph idx="1"/>
          </p:nvPr>
        </p:nvSpPr>
        <p:spPr/>
        <p:txBody>
          <a:bodyPr/>
          <a:lstStyle/>
          <a:p>
            <a:r>
              <a:rPr lang="da-DK" dirty="0"/>
              <a:t>Følelsesmæssig/personlig selvstændighed/autonomi</a:t>
            </a:r>
          </a:p>
          <a:p>
            <a:r>
              <a:rPr lang="da-DK" dirty="0"/>
              <a:t>Afstemt orientering mod den anden</a:t>
            </a:r>
          </a:p>
          <a:p>
            <a:r>
              <a:rPr lang="da-DK" dirty="0" err="1"/>
              <a:t>Relationsevne</a:t>
            </a:r>
            <a:r>
              <a:rPr lang="da-DK" dirty="0"/>
              <a:t> – imødekommenhed/åbenhed/tilgængelighed/positive forventninger, tillid. Den anden er til i egen ret..</a:t>
            </a:r>
          </a:p>
          <a:p>
            <a:r>
              <a:rPr lang="da-DK" dirty="0"/>
              <a:t>Fleksibilitet i konflikthåndtering</a:t>
            </a:r>
          </a:p>
          <a:p>
            <a:pPr marL="0" indent="0">
              <a:buNone/>
            </a:pPr>
            <a:endParaRPr lang="da-DK" dirty="0"/>
          </a:p>
          <a:p>
            <a:endParaRPr lang="da-DK" dirty="0"/>
          </a:p>
        </p:txBody>
      </p:sp>
      <p:sp>
        <p:nvSpPr>
          <p:cNvPr id="4" name="Pladsholder til sidefod 3">
            <a:extLst>
              <a:ext uri="{FF2B5EF4-FFF2-40B4-BE49-F238E27FC236}">
                <a16:creationId xmlns:a16="http://schemas.microsoft.com/office/drawing/2014/main" id="{D39FB106-9D51-4CDE-ABF3-6F6D7C164B66}"/>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457508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2650" y="346077"/>
            <a:ext cx="7886700" cy="903634"/>
          </a:xfrm>
        </p:spPr>
        <p:txBody>
          <a:bodyPr>
            <a:normAutofit fontScale="90000"/>
          </a:bodyPr>
          <a:lstStyle/>
          <a:p>
            <a:br>
              <a:rPr lang="da-DK" dirty="0"/>
            </a:br>
            <a:r>
              <a:rPr lang="da-DK" sz="4000" dirty="0"/>
              <a:t>Alt det vi kalder:</a:t>
            </a:r>
            <a:br>
              <a:rPr lang="da-DK" sz="4000" dirty="0"/>
            </a:br>
            <a:r>
              <a:rPr lang="da-DK" sz="4000" dirty="0">
                <a:solidFill>
                  <a:srgbClr val="FF0000"/>
                </a:solidFill>
              </a:rPr>
              <a:t>Resiliens</a:t>
            </a:r>
            <a:br>
              <a:rPr lang="da-DK" dirty="0"/>
            </a:br>
            <a:endParaRPr lang="da-DK" dirty="0"/>
          </a:p>
        </p:txBody>
      </p:sp>
      <p:sp>
        <p:nvSpPr>
          <p:cNvPr id="3" name="Pladsholder til indhold 2"/>
          <p:cNvSpPr>
            <a:spLocks noGrp="1"/>
          </p:cNvSpPr>
          <p:nvPr>
            <p:ph idx="1"/>
          </p:nvPr>
        </p:nvSpPr>
        <p:spPr>
          <a:xfrm>
            <a:off x="2152650" y="1052737"/>
            <a:ext cx="7886700" cy="5040560"/>
          </a:xfrm>
        </p:spPr>
        <p:txBody>
          <a:bodyPr>
            <a:normAutofit/>
          </a:bodyPr>
          <a:lstStyle/>
          <a:p>
            <a:pPr marL="0" indent="0">
              <a:buNone/>
            </a:pPr>
            <a:endParaRPr lang="da-DK" dirty="0"/>
          </a:p>
          <a:p>
            <a:pPr marL="0" indent="0">
              <a:buNone/>
            </a:pPr>
            <a:endParaRPr lang="da-DK" dirty="0"/>
          </a:p>
          <a:p>
            <a:pPr marL="0" indent="0">
              <a:buNone/>
            </a:pPr>
            <a:r>
              <a:rPr lang="da-DK" dirty="0"/>
              <a:t> 	</a:t>
            </a:r>
            <a:r>
              <a:rPr lang="da-DK" sz="2400" dirty="0" err="1"/>
              <a:t>Preinjury</a:t>
            </a:r>
            <a:r>
              <a:rPr lang="da-DK" sz="2400" dirty="0"/>
              <a:t> </a:t>
            </a:r>
            <a:r>
              <a:rPr lang="da-DK" sz="2400" dirty="0" err="1"/>
              <a:t>Resilience</a:t>
            </a:r>
            <a:r>
              <a:rPr lang="da-DK" sz="2400" dirty="0"/>
              <a:t> and </a:t>
            </a:r>
            <a:r>
              <a:rPr lang="da-DK" sz="2400" dirty="0" err="1"/>
              <a:t>Mood</a:t>
            </a:r>
            <a:r>
              <a:rPr lang="da-DK" sz="2400" dirty="0"/>
              <a:t> as </a:t>
            </a:r>
            <a:r>
              <a:rPr lang="da-DK" sz="2400" dirty="0" err="1"/>
              <a:t>Predictors</a:t>
            </a:r>
            <a:r>
              <a:rPr lang="da-DK" sz="2400" dirty="0"/>
              <a:t> of </a:t>
            </a:r>
            <a:r>
              <a:rPr lang="da-DK" sz="2400" dirty="0" err="1"/>
              <a:t>Early</a:t>
            </a:r>
            <a:r>
              <a:rPr lang="da-DK" sz="2400" dirty="0"/>
              <a:t>   	</a:t>
            </a:r>
            <a:r>
              <a:rPr lang="da-DK" sz="2400" dirty="0" err="1"/>
              <a:t>Outcome</a:t>
            </a:r>
            <a:r>
              <a:rPr lang="da-DK" sz="2400" dirty="0"/>
              <a:t> </a:t>
            </a:r>
            <a:r>
              <a:rPr lang="da-DK" sz="2400" dirty="0" err="1"/>
              <a:t>following</a:t>
            </a:r>
            <a:r>
              <a:rPr lang="da-DK" sz="2400" dirty="0"/>
              <a:t> Mild </a:t>
            </a:r>
            <a:r>
              <a:rPr lang="da-DK" sz="2400" dirty="0" err="1"/>
              <a:t>Traumatic</a:t>
            </a:r>
            <a:r>
              <a:rPr lang="da-DK" sz="2400" dirty="0"/>
              <a:t> Brain </a:t>
            </a:r>
            <a:r>
              <a:rPr lang="da-DK" sz="2400" dirty="0" err="1"/>
              <a:t>Injury</a:t>
            </a:r>
            <a:r>
              <a:rPr lang="da-DK" sz="2400" dirty="0"/>
              <a:t>:</a:t>
            </a:r>
          </a:p>
          <a:p>
            <a:pPr marL="0" indent="0">
              <a:buNone/>
            </a:pPr>
            <a:r>
              <a:rPr lang="da-DK" sz="1400" dirty="0"/>
              <a:t>        	 </a:t>
            </a:r>
            <a:r>
              <a:rPr lang="da-DK" sz="1600" dirty="0" err="1"/>
              <a:t>Mclauley</a:t>
            </a:r>
            <a:r>
              <a:rPr lang="da-DK" sz="1600" dirty="0"/>
              <a:t>, S. m.fl. 2013. Journal of </a:t>
            </a:r>
            <a:r>
              <a:rPr lang="da-DK" sz="1600" dirty="0" err="1"/>
              <a:t>Neurotrauma</a:t>
            </a:r>
            <a:r>
              <a:rPr lang="da-DK" sz="1600" dirty="0"/>
              <a:t> 30. </a:t>
            </a:r>
          </a:p>
          <a:p>
            <a:pPr marL="0" indent="0">
              <a:buNone/>
            </a:pPr>
            <a:endParaRPr lang="da-DK" dirty="0"/>
          </a:p>
          <a:p>
            <a:pPr marL="0" indent="0">
              <a:buNone/>
            </a:pPr>
            <a:endParaRPr lang="da-DK" dirty="0"/>
          </a:p>
        </p:txBody>
      </p:sp>
      <p:sp>
        <p:nvSpPr>
          <p:cNvPr id="4" name="Pladsholder til sidefod 3"/>
          <p:cNvSpPr>
            <a:spLocks noGrp="1"/>
          </p:cNvSpPr>
          <p:nvPr>
            <p:ph type="ftr" sz="quarter" idx="11"/>
          </p:nvPr>
        </p:nvSpPr>
        <p:spPr/>
        <p:txBody>
          <a:bodyPr/>
          <a:lstStyle/>
          <a:p>
            <a:r>
              <a:rPr lang="da-DK" altLang="da-DK"/>
              <a:t>Hanne Nielsen Specialist og supervisor i  Neuropsykologi. Specialist og supervisor i Klinisk psykologi/psykoterapi</a:t>
            </a:r>
          </a:p>
        </p:txBody>
      </p:sp>
    </p:spTree>
    <p:extLst>
      <p:ext uri="{BB962C8B-B14F-4D97-AF65-F5344CB8AC3E}">
        <p14:creationId xmlns:p14="http://schemas.microsoft.com/office/powerpoint/2010/main" val="375853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E4088-4180-400B-974B-22B7E4EE2218}"/>
              </a:ext>
            </a:extLst>
          </p:cNvPr>
          <p:cNvSpPr>
            <a:spLocks noGrp="1"/>
          </p:cNvSpPr>
          <p:nvPr>
            <p:ph type="title"/>
          </p:nvPr>
        </p:nvSpPr>
        <p:spPr>
          <a:xfrm>
            <a:off x="942975" y="320675"/>
            <a:ext cx="10515600" cy="1325563"/>
          </a:xfrm>
        </p:spPr>
        <p:txBody>
          <a:bodyPr>
            <a:normAutofit/>
          </a:bodyPr>
          <a:lstStyle/>
          <a:p>
            <a:r>
              <a:rPr lang="da-DK" sz="3600" dirty="0"/>
              <a:t>Efter </a:t>
            </a:r>
            <a:r>
              <a:rPr lang="da-DK" sz="3600" dirty="0">
                <a:solidFill>
                  <a:srgbClr val="FF0000"/>
                </a:solidFill>
              </a:rPr>
              <a:t>skaden forstået som et psykisk traume</a:t>
            </a:r>
          </a:p>
        </p:txBody>
      </p:sp>
      <p:sp>
        <p:nvSpPr>
          <p:cNvPr id="3" name="Pladsholder til indhold 2">
            <a:extLst>
              <a:ext uri="{FF2B5EF4-FFF2-40B4-BE49-F238E27FC236}">
                <a16:creationId xmlns:a16="http://schemas.microsoft.com/office/drawing/2014/main" id="{7E421124-F8EE-453E-85F4-768B7E12015F}"/>
              </a:ext>
            </a:extLst>
          </p:cNvPr>
          <p:cNvSpPr>
            <a:spLocks noGrp="1"/>
          </p:cNvSpPr>
          <p:nvPr>
            <p:ph idx="1"/>
          </p:nvPr>
        </p:nvSpPr>
        <p:spPr/>
        <p:txBody>
          <a:bodyPr/>
          <a:lstStyle/>
          <a:p>
            <a:r>
              <a:rPr lang="da-DK" dirty="0"/>
              <a:t>Accentuering af personlighedstræk eller habituel sårbarhed / grad af personlighedsforstyrrelse</a:t>
            </a:r>
          </a:p>
        </p:txBody>
      </p:sp>
      <p:sp>
        <p:nvSpPr>
          <p:cNvPr id="4" name="Pladsholder til sidefod 3">
            <a:extLst>
              <a:ext uri="{FF2B5EF4-FFF2-40B4-BE49-F238E27FC236}">
                <a16:creationId xmlns:a16="http://schemas.microsoft.com/office/drawing/2014/main" id="{233DCC6D-ED07-410A-9E3F-BBD4A1F71870}"/>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1189544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6075"/>
            <a:ext cx="10515600" cy="1325563"/>
          </a:xfrm>
        </p:spPr>
        <p:txBody>
          <a:bodyPr>
            <a:normAutofit/>
          </a:bodyPr>
          <a:lstStyle/>
          <a:p>
            <a:r>
              <a:rPr lang="da-DK" sz="3600" dirty="0"/>
              <a:t>Eksempler på særligt sårbare typer</a:t>
            </a:r>
          </a:p>
        </p:txBody>
      </p:sp>
      <p:sp>
        <p:nvSpPr>
          <p:cNvPr id="3" name="Pladsholder til indhold 2"/>
          <p:cNvSpPr>
            <a:spLocks noGrp="1"/>
          </p:cNvSpPr>
          <p:nvPr>
            <p:ph idx="1"/>
          </p:nvPr>
        </p:nvSpPr>
        <p:spPr/>
        <p:txBody>
          <a:bodyPr/>
          <a:lstStyle/>
          <a:p>
            <a:r>
              <a:rPr lang="da-DK" dirty="0"/>
              <a:t> ”man kan hvad man vil - typen” (</a:t>
            </a:r>
            <a:r>
              <a:rPr lang="da-DK" dirty="0">
                <a:solidFill>
                  <a:srgbClr val="FF0000"/>
                </a:solidFill>
              </a:rPr>
              <a:t>narcissistiske træk</a:t>
            </a:r>
            <a:r>
              <a:rPr lang="da-DK" dirty="0"/>
              <a:t>)</a:t>
            </a:r>
          </a:p>
          <a:p>
            <a:pPr marL="0" indent="0">
              <a:buNone/>
            </a:pPr>
            <a:r>
              <a:rPr lang="da-DK" dirty="0"/>
              <a:t> </a:t>
            </a:r>
          </a:p>
          <a:p>
            <a:pPr lvl="1"/>
            <a:r>
              <a:rPr lang="da-DK" dirty="0"/>
              <a:t>Højt præstationsorientering (sport, karriere)</a:t>
            </a:r>
          </a:p>
          <a:p>
            <a:pPr lvl="1"/>
            <a:r>
              <a:rPr lang="da-DK" dirty="0"/>
              <a:t>Lav </a:t>
            </a:r>
            <a:r>
              <a:rPr lang="da-DK" dirty="0" err="1"/>
              <a:t>responsivitet</a:t>
            </a:r>
            <a:r>
              <a:rPr lang="da-DK" dirty="0"/>
              <a:t> overfor smerte, fysisk som psykisk</a:t>
            </a:r>
          </a:p>
          <a:p>
            <a:pPr lvl="1"/>
            <a:r>
              <a:rPr lang="da-DK" dirty="0"/>
              <a:t>Høj grad af egen-ansvar og let tilbøjelighed til skyld</a:t>
            </a:r>
          </a:p>
          <a:p>
            <a:pPr lvl="1"/>
            <a:r>
              <a:rPr lang="da-DK" dirty="0"/>
              <a:t>Høj arbejdsmoral – let vakt pinlighed – ”socialt tilfælde”, nej til hjælp</a:t>
            </a:r>
          </a:p>
          <a:p>
            <a:pPr lvl="1"/>
            <a:r>
              <a:rPr lang="da-DK" dirty="0"/>
              <a:t>Høj </a:t>
            </a:r>
            <a:r>
              <a:rPr lang="da-DK" dirty="0" err="1"/>
              <a:t>responsivitet</a:t>
            </a:r>
            <a:r>
              <a:rPr lang="da-DK" dirty="0"/>
              <a:t> overfor krav</a:t>
            </a:r>
          </a:p>
          <a:p>
            <a:pPr lvl="1"/>
            <a:r>
              <a:rPr lang="da-DK" dirty="0"/>
              <a:t>Højt beredskab - stress</a:t>
            </a:r>
          </a:p>
          <a:p>
            <a:pPr lvl="1"/>
            <a:r>
              <a:rPr lang="da-DK" dirty="0"/>
              <a:t>Massivt behov for hjælp, der er  svær at yde og modtage</a:t>
            </a:r>
          </a:p>
          <a:p>
            <a:pPr marL="342900" lvl="1" indent="0">
              <a:buNone/>
            </a:pPr>
            <a:endParaRPr lang="da-DK" dirty="0"/>
          </a:p>
          <a:p>
            <a:pPr marL="342900" lvl="1" indent="0">
              <a:buNone/>
            </a:pPr>
            <a:endParaRPr lang="da-DK" dirty="0"/>
          </a:p>
          <a:p>
            <a:endParaRPr lang="da-DK" dirty="0"/>
          </a:p>
        </p:txBody>
      </p:sp>
      <p:sp>
        <p:nvSpPr>
          <p:cNvPr id="4" name="Pladsholder til sidefod 3"/>
          <p:cNvSpPr>
            <a:spLocks noGrp="1"/>
          </p:cNvSpPr>
          <p:nvPr>
            <p:ph type="ftr" sz="quarter" idx="11"/>
          </p:nvPr>
        </p:nvSpPr>
        <p:spPr/>
        <p:txBody>
          <a:bodyPr/>
          <a:lstStyle/>
          <a:p>
            <a:r>
              <a:rPr lang="da-DK" altLang="da-DK"/>
              <a:t>Hanne Nielsen Specialist og supervisor i  Neuropsykologi. Specialist og supervisor i Klinisk psykologi/psykoterapi</a:t>
            </a:r>
          </a:p>
        </p:txBody>
      </p:sp>
    </p:spTree>
    <p:extLst>
      <p:ext uri="{BB962C8B-B14F-4D97-AF65-F5344CB8AC3E}">
        <p14:creationId xmlns:p14="http://schemas.microsoft.com/office/powerpoint/2010/main" val="2898499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normAutofit lnSpcReduction="10000"/>
          </a:bodyPr>
          <a:lstStyle/>
          <a:p>
            <a:pPr marL="0" indent="0">
              <a:buNone/>
            </a:pPr>
            <a:endParaRPr lang="da-DK" dirty="0"/>
          </a:p>
          <a:p>
            <a:r>
              <a:rPr lang="da-DK" dirty="0"/>
              <a:t>”man ved hvad man har - typen” (</a:t>
            </a:r>
            <a:r>
              <a:rPr lang="da-DK" dirty="0">
                <a:solidFill>
                  <a:srgbClr val="FF0000"/>
                </a:solidFill>
              </a:rPr>
              <a:t>ængsteligt evasive træk</a:t>
            </a:r>
            <a:r>
              <a:rPr lang="da-DK" dirty="0"/>
              <a:t>)</a:t>
            </a:r>
          </a:p>
          <a:p>
            <a:pPr marL="0" indent="0">
              <a:buNone/>
            </a:pPr>
            <a:endParaRPr lang="da-DK" dirty="0"/>
          </a:p>
          <a:p>
            <a:pPr lvl="1"/>
            <a:r>
              <a:rPr lang="da-DK" dirty="0"/>
              <a:t>Rigide adfærdsmønstre</a:t>
            </a:r>
          </a:p>
          <a:p>
            <a:pPr lvl="1"/>
            <a:r>
              <a:rPr lang="da-DK" dirty="0"/>
              <a:t>Ringe problemløsning</a:t>
            </a:r>
          </a:p>
          <a:p>
            <a:pPr lvl="1"/>
            <a:r>
              <a:rPr lang="da-DK" dirty="0"/>
              <a:t>Ikke for store udfordringer/spænding</a:t>
            </a:r>
          </a:p>
          <a:p>
            <a:pPr lvl="1"/>
            <a:r>
              <a:rPr lang="da-DK" dirty="0"/>
              <a:t>Høj </a:t>
            </a:r>
            <a:r>
              <a:rPr lang="da-DK" dirty="0" err="1"/>
              <a:t>responsivitet</a:t>
            </a:r>
            <a:r>
              <a:rPr lang="da-DK" dirty="0"/>
              <a:t> overfor kropslige signaler</a:t>
            </a:r>
          </a:p>
          <a:p>
            <a:pPr lvl="1"/>
            <a:r>
              <a:rPr lang="da-DK" dirty="0"/>
              <a:t>Lav tolerance for modgang</a:t>
            </a:r>
          </a:p>
          <a:p>
            <a:pPr lvl="1"/>
            <a:r>
              <a:rPr lang="da-DK" dirty="0"/>
              <a:t>Passivitet – resignation - isolation</a:t>
            </a:r>
          </a:p>
          <a:p>
            <a:pPr lvl="1"/>
            <a:r>
              <a:rPr lang="da-DK" dirty="0"/>
              <a:t>Opgivelse af selvforvaltning/-forsørgelse</a:t>
            </a:r>
          </a:p>
          <a:p>
            <a:pPr lvl="1"/>
            <a:r>
              <a:rPr lang="da-DK" dirty="0"/>
              <a:t>Stille lidelse</a:t>
            </a:r>
          </a:p>
          <a:p>
            <a:pPr marL="457200" lvl="1" indent="0">
              <a:buNone/>
            </a:pPr>
            <a:endParaRPr lang="da-DK" dirty="0"/>
          </a:p>
          <a:p>
            <a:pPr lvl="1"/>
            <a:endParaRPr lang="da-DK" dirty="0"/>
          </a:p>
          <a:p>
            <a:pPr marL="342900" lvl="1" indent="0">
              <a:buNone/>
            </a:pPr>
            <a:endParaRPr lang="da-DK" dirty="0"/>
          </a:p>
          <a:p>
            <a:pPr lvl="1"/>
            <a:endParaRPr lang="da-DK" dirty="0"/>
          </a:p>
          <a:p>
            <a:endParaRPr lang="da-DK" dirty="0"/>
          </a:p>
        </p:txBody>
      </p:sp>
      <p:sp>
        <p:nvSpPr>
          <p:cNvPr id="4" name="Pladsholder til sidefod 3"/>
          <p:cNvSpPr>
            <a:spLocks noGrp="1"/>
          </p:cNvSpPr>
          <p:nvPr>
            <p:ph type="ftr" sz="quarter" idx="11"/>
          </p:nvPr>
        </p:nvSpPr>
        <p:spPr/>
        <p:txBody>
          <a:bodyPr/>
          <a:lstStyle/>
          <a:p>
            <a:r>
              <a:rPr lang="da-DK" altLang="da-DK"/>
              <a:t>Hanne Nielsen Specialist og supervisor i  Neuropsykologi. Specialist og supervisor i Klinisk psykologi/psykoterapi</a:t>
            </a:r>
          </a:p>
        </p:txBody>
      </p:sp>
    </p:spTree>
    <p:extLst>
      <p:ext uri="{BB962C8B-B14F-4D97-AF65-F5344CB8AC3E}">
        <p14:creationId xmlns:p14="http://schemas.microsoft.com/office/powerpoint/2010/main" val="868173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2650" y="188641"/>
            <a:ext cx="7886700" cy="1052685"/>
          </a:xfrm>
        </p:spPr>
        <p:txBody>
          <a:bodyPr>
            <a:normAutofit/>
          </a:bodyPr>
          <a:lstStyle/>
          <a:p>
            <a:r>
              <a:rPr lang="da-DK" sz="3600" dirty="0"/>
              <a:t>Dynamisk forstærkning af symptomer</a:t>
            </a:r>
          </a:p>
        </p:txBody>
      </p:sp>
      <p:sp>
        <p:nvSpPr>
          <p:cNvPr id="3" name="Pladsholder til indhold 2"/>
          <p:cNvSpPr>
            <a:spLocks noGrp="1"/>
          </p:cNvSpPr>
          <p:nvPr>
            <p:ph idx="1"/>
          </p:nvPr>
        </p:nvSpPr>
        <p:spPr>
          <a:xfrm>
            <a:off x="2152650" y="1825625"/>
            <a:ext cx="7886700" cy="4351338"/>
          </a:xfrm>
        </p:spPr>
        <p:txBody>
          <a:bodyPr/>
          <a:lstStyle/>
          <a:p>
            <a:endParaRPr lang="da-DK" dirty="0"/>
          </a:p>
          <a:p>
            <a:endParaRPr lang="da-DK" dirty="0"/>
          </a:p>
        </p:txBody>
      </p:sp>
      <p:sp>
        <p:nvSpPr>
          <p:cNvPr id="4" name="Pladsholder til sidefod 3"/>
          <p:cNvSpPr>
            <a:spLocks noGrp="1"/>
          </p:cNvSpPr>
          <p:nvPr>
            <p:ph type="ftr" sz="quarter" idx="11"/>
          </p:nvPr>
        </p:nvSpPr>
        <p:spPr/>
        <p:txBody>
          <a:bodyPr/>
          <a:lstStyle/>
          <a:p>
            <a:r>
              <a:rPr lang="da-DK" altLang="da-DK"/>
              <a:t>Hanne Nielsen Specialist og supervisor i  Neuropsykologi. Specialist og supervisor i Klinisk psykologi/psykoterapi</a:t>
            </a:r>
          </a:p>
        </p:txBody>
      </p:sp>
      <p:graphicFrame>
        <p:nvGraphicFramePr>
          <p:cNvPr id="9" name="Diagram 8"/>
          <p:cNvGraphicFramePr/>
          <p:nvPr>
            <p:extLst>
              <p:ext uri="{D42A27DB-BD31-4B8C-83A1-F6EECF244321}">
                <p14:modId xmlns:p14="http://schemas.microsoft.com/office/powerpoint/2010/main" val="3845119569"/>
              </p:ext>
            </p:extLst>
          </p:nvPr>
        </p:nvGraphicFramePr>
        <p:xfrm>
          <a:off x="2279576" y="1397000"/>
          <a:ext cx="7560840" cy="4959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ksplosion 1 4"/>
          <p:cNvSpPr/>
          <p:nvPr/>
        </p:nvSpPr>
        <p:spPr>
          <a:xfrm>
            <a:off x="4367808" y="1029419"/>
            <a:ext cx="864096" cy="100811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04157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43298-21F5-48CE-A096-9029F855D523}"/>
              </a:ext>
            </a:extLst>
          </p:cNvPr>
          <p:cNvSpPr>
            <a:spLocks noGrp="1"/>
          </p:cNvSpPr>
          <p:nvPr>
            <p:ph type="title"/>
          </p:nvPr>
        </p:nvSpPr>
        <p:spPr>
          <a:xfrm>
            <a:off x="771525" y="410368"/>
            <a:ext cx="10515600" cy="1325563"/>
          </a:xfrm>
        </p:spPr>
        <p:txBody>
          <a:bodyPr>
            <a:normAutofit/>
          </a:bodyPr>
          <a:lstStyle/>
          <a:p>
            <a:r>
              <a:rPr lang="da-DK" sz="3600" dirty="0"/>
              <a:t>Psykiske forudsætninger for at rumme en ændret tilstand/livssituation</a:t>
            </a:r>
            <a:r>
              <a:rPr lang="da-DK" sz="3600" dirty="0">
                <a:solidFill>
                  <a:srgbClr val="FF0000"/>
                </a:solidFill>
              </a:rPr>
              <a:t>???</a:t>
            </a:r>
          </a:p>
        </p:txBody>
      </p:sp>
      <p:sp>
        <p:nvSpPr>
          <p:cNvPr id="3" name="Pladsholder til indhold 2">
            <a:extLst>
              <a:ext uri="{FF2B5EF4-FFF2-40B4-BE49-F238E27FC236}">
                <a16:creationId xmlns:a16="http://schemas.microsoft.com/office/drawing/2014/main" id="{E8F323C8-BBFF-40BE-81ED-8502D9A02CD8}"/>
              </a:ext>
            </a:extLst>
          </p:cNvPr>
          <p:cNvSpPr>
            <a:spLocks noGrp="1"/>
          </p:cNvSpPr>
          <p:nvPr>
            <p:ph idx="1"/>
          </p:nvPr>
        </p:nvSpPr>
        <p:spPr/>
        <p:txBody>
          <a:bodyPr>
            <a:normAutofit/>
          </a:bodyPr>
          <a:lstStyle/>
          <a:p>
            <a:endParaRPr lang="da-DK" dirty="0"/>
          </a:p>
          <a:p>
            <a:r>
              <a:rPr lang="da-DK" dirty="0"/>
              <a:t>Kan vi bare forudsætte at disse er tilstede?</a:t>
            </a:r>
          </a:p>
          <a:p>
            <a:r>
              <a:rPr lang="da-DK" dirty="0"/>
              <a:t>Og, - hvad er det for forudsætninger vi taler om, når opgaven er at rumme et tab/traume såsom pådragelse af en hjerneskade</a:t>
            </a:r>
          </a:p>
          <a:p>
            <a:r>
              <a:rPr lang="da-DK" dirty="0"/>
              <a:t>Den præmorbide personligheds betydning for evnen til at integrere forandring og profitere af behandling/rehabilitering</a:t>
            </a:r>
          </a:p>
          <a:p>
            <a:r>
              <a:rPr lang="da-DK" dirty="0"/>
              <a:t>Hvilke træk i personligheden er interessante</a:t>
            </a:r>
          </a:p>
          <a:p>
            <a:r>
              <a:rPr lang="da-DK" dirty="0"/>
              <a:t>Kan skade og personlighed håndteres som adskilte størrelser?</a:t>
            </a:r>
          </a:p>
          <a:p>
            <a:pPr marL="0" indent="0">
              <a:buNone/>
            </a:pPr>
            <a:endParaRPr lang="da-DK" dirty="0"/>
          </a:p>
        </p:txBody>
      </p:sp>
      <p:sp>
        <p:nvSpPr>
          <p:cNvPr id="4" name="Pladsholder til sidefod 3">
            <a:extLst>
              <a:ext uri="{FF2B5EF4-FFF2-40B4-BE49-F238E27FC236}">
                <a16:creationId xmlns:a16="http://schemas.microsoft.com/office/drawing/2014/main" id="{6B6F9A70-2D74-4377-9E19-6F9AE0D6B8AC}"/>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2592728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61FF9-5BC1-4E2B-AE66-5A1C70212D84}"/>
              </a:ext>
            </a:extLst>
          </p:cNvPr>
          <p:cNvSpPr>
            <a:spLocks noGrp="1"/>
          </p:cNvSpPr>
          <p:nvPr>
            <p:ph type="title"/>
          </p:nvPr>
        </p:nvSpPr>
        <p:spPr/>
        <p:txBody>
          <a:bodyPr>
            <a:normAutofit/>
          </a:bodyPr>
          <a:lstStyle/>
          <a:p>
            <a:r>
              <a:rPr lang="da-DK" sz="3600" dirty="0"/>
              <a:t>Efter </a:t>
            </a:r>
            <a:r>
              <a:rPr lang="da-DK" sz="3600" dirty="0">
                <a:solidFill>
                  <a:srgbClr val="FF0000"/>
                </a:solidFill>
              </a:rPr>
              <a:t>skaden oplevet som et </a:t>
            </a:r>
            <a:r>
              <a:rPr lang="da-DK" sz="3600" dirty="0" err="1">
                <a:solidFill>
                  <a:srgbClr val="FF0000"/>
                </a:solidFill>
              </a:rPr>
              <a:t>integrerbart</a:t>
            </a:r>
            <a:r>
              <a:rPr lang="da-DK" sz="3600" dirty="0">
                <a:solidFill>
                  <a:srgbClr val="FF0000"/>
                </a:solidFill>
              </a:rPr>
              <a:t> tab</a:t>
            </a:r>
          </a:p>
        </p:txBody>
      </p:sp>
      <p:sp>
        <p:nvSpPr>
          <p:cNvPr id="3" name="Pladsholder til indhold 2">
            <a:extLst>
              <a:ext uri="{FF2B5EF4-FFF2-40B4-BE49-F238E27FC236}">
                <a16:creationId xmlns:a16="http://schemas.microsoft.com/office/drawing/2014/main" id="{3DE111B4-005D-419A-AA0C-59AA778C758D}"/>
              </a:ext>
            </a:extLst>
          </p:cNvPr>
          <p:cNvSpPr>
            <a:spLocks noGrp="1"/>
          </p:cNvSpPr>
          <p:nvPr>
            <p:ph idx="1"/>
          </p:nvPr>
        </p:nvSpPr>
        <p:spPr/>
        <p:txBody>
          <a:bodyPr/>
          <a:lstStyle/>
          <a:p>
            <a:r>
              <a:rPr lang="da-DK" dirty="0"/>
              <a:t>At leve i nuet med accept af udfordringer</a:t>
            </a:r>
          </a:p>
          <a:p>
            <a:r>
              <a:rPr lang="da-DK" dirty="0"/>
              <a:t>At rumme eksistensens vilkår</a:t>
            </a:r>
          </a:p>
          <a:p>
            <a:r>
              <a:rPr lang="da-DK" dirty="0"/>
              <a:t>At få øje på erstattende aktivering - mening</a:t>
            </a:r>
          </a:p>
          <a:p>
            <a:r>
              <a:rPr lang="da-DK" dirty="0"/>
              <a:t>At orientere sig mod fremtidige muligheder</a:t>
            </a:r>
          </a:p>
          <a:p>
            <a:r>
              <a:rPr lang="da-DK" dirty="0"/>
              <a:t>Tilpas grad af psykisk fleksibilitet</a:t>
            </a:r>
          </a:p>
          <a:p>
            <a:r>
              <a:rPr lang="da-DK" dirty="0"/>
              <a:t>Mulighed for </a:t>
            </a:r>
            <a:r>
              <a:rPr lang="da-DK" dirty="0" err="1"/>
              <a:t>genvindelse</a:t>
            </a:r>
            <a:r>
              <a:rPr lang="da-DK" dirty="0"/>
              <a:t> af robusthed</a:t>
            </a:r>
          </a:p>
        </p:txBody>
      </p:sp>
      <p:sp>
        <p:nvSpPr>
          <p:cNvPr id="4" name="Pladsholder til sidefod 3">
            <a:extLst>
              <a:ext uri="{FF2B5EF4-FFF2-40B4-BE49-F238E27FC236}">
                <a16:creationId xmlns:a16="http://schemas.microsoft.com/office/drawing/2014/main" id="{FFE60383-7CDA-45F9-95A9-1405CA0EBEE7}"/>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397362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2650" y="188641"/>
            <a:ext cx="7886700" cy="1052685"/>
          </a:xfrm>
        </p:spPr>
        <p:txBody>
          <a:bodyPr>
            <a:normAutofit/>
          </a:bodyPr>
          <a:lstStyle/>
          <a:p>
            <a:r>
              <a:rPr lang="da-DK" sz="3600" dirty="0"/>
              <a:t>Dynamisk forstærkning af robusthed</a:t>
            </a:r>
          </a:p>
        </p:txBody>
      </p:sp>
      <p:sp>
        <p:nvSpPr>
          <p:cNvPr id="3" name="Pladsholder til indhold 2"/>
          <p:cNvSpPr>
            <a:spLocks noGrp="1"/>
          </p:cNvSpPr>
          <p:nvPr>
            <p:ph idx="1"/>
          </p:nvPr>
        </p:nvSpPr>
        <p:spPr>
          <a:xfrm>
            <a:off x="2152650" y="1825625"/>
            <a:ext cx="7886700" cy="4351338"/>
          </a:xfrm>
        </p:spPr>
        <p:txBody>
          <a:bodyPr/>
          <a:lstStyle/>
          <a:p>
            <a:endParaRPr lang="da-DK" dirty="0"/>
          </a:p>
          <a:p>
            <a:endParaRPr lang="da-DK" dirty="0"/>
          </a:p>
        </p:txBody>
      </p:sp>
      <p:sp>
        <p:nvSpPr>
          <p:cNvPr id="4" name="Pladsholder til sidefod 3"/>
          <p:cNvSpPr>
            <a:spLocks noGrp="1"/>
          </p:cNvSpPr>
          <p:nvPr>
            <p:ph type="ftr" sz="quarter" idx="11"/>
          </p:nvPr>
        </p:nvSpPr>
        <p:spPr/>
        <p:txBody>
          <a:bodyPr/>
          <a:lstStyle/>
          <a:p>
            <a:r>
              <a:rPr lang="da-DK" altLang="da-DK"/>
              <a:t>Hanne Nielsen Specialist og supervisor i  Neuropsykologi. Specialist og supervisor i Klinisk psykologi/psykoterapi</a:t>
            </a:r>
          </a:p>
        </p:txBody>
      </p:sp>
      <p:graphicFrame>
        <p:nvGraphicFramePr>
          <p:cNvPr id="9" name="Diagram 8"/>
          <p:cNvGraphicFramePr/>
          <p:nvPr>
            <p:extLst>
              <p:ext uri="{D42A27DB-BD31-4B8C-83A1-F6EECF244321}">
                <p14:modId xmlns:p14="http://schemas.microsoft.com/office/powerpoint/2010/main" val="1332414203"/>
              </p:ext>
            </p:extLst>
          </p:nvPr>
        </p:nvGraphicFramePr>
        <p:xfrm>
          <a:off x="2279576" y="1397000"/>
          <a:ext cx="7560840" cy="4959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ksplosion 1 4"/>
          <p:cNvSpPr/>
          <p:nvPr/>
        </p:nvSpPr>
        <p:spPr>
          <a:xfrm>
            <a:off x="4367808" y="1029419"/>
            <a:ext cx="864096" cy="100811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46453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B227D-B598-4FBB-9238-B510E2031628}"/>
              </a:ext>
            </a:extLst>
          </p:cNvPr>
          <p:cNvSpPr>
            <a:spLocks noGrp="1"/>
          </p:cNvSpPr>
          <p:nvPr>
            <p:ph type="title"/>
          </p:nvPr>
        </p:nvSpPr>
        <p:spPr/>
        <p:txBody>
          <a:bodyPr>
            <a:normAutofit fontScale="90000"/>
          </a:bodyPr>
          <a:lstStyle/>
          <a:p>
            <a:r>
              <a:rPr lang="da-DK" sz="3600" dirty="0">
                <a:solidFill>
                  <a:srgbClr val="FF0000"/>
                </a:solidFill>
              </a:rPr>
              <a:t>Hvor står vi som hjælpere?</a:t>
            </a:r>
            <a:br>
              <a:rPr lang="da-DK" sz="3600" dirty="0">
                <a:solidFill>
                  <a:srgbClr val="FF0000"/>
                </a:solidFill>
              </a:rPr>
            </a:br>
            <a:r>
              <a:rPr lang="da-DK" sz="3600" dirty="0"/>
              <a:t>De velkendte neuropsykologiske/-pædagogiske statements</a:t>
            </a:r>
          </a:p>
        </p:txBody>
      </p:sp>
      <p:sp>
        <p:nvSpPr>
          <p:cNvPr id="3" name="Pladsholder til indhold 2">
            <a:extLst>
              <a:ext uri="{FF2B5EF4-FFF2-40B4-BE49-F238E27FC236}">
                <a16:creationId xmlns:a16="http://schemas.microsoft.com/office/drawing/2014/main" id="{37E5C019-729C-497E-B63E-4C0D44D52DB4}"/>
              </a:ext>
            </a:extLst>
          </p:cNvPr>
          <p:cNvSpPr>
            <a:spLocks noGrp="1"/>
          </p:cNvSpPr>
          <p:nvPr>
            <p:ph idx="1"/>
          </p:nvPr>
        </p:nvSpPr>
        <p:spPr/>
        <p:txBody>
          <a:bodyPr>
            <a:normAutofit fontScale="85000" lnSpcReduction="20000"/>
          </a:bodyPr>
          <a:lstStyle/>
          <a:p>
            <a:pPr lvl="1">
              <a:lnSpc>
                <a:spcPct val="80000"/>
              </a:lnSpc>
            </a:pPr>
            <a:endParaRPr lang="da-DK" altLang="da-DK" sz="2800" dirty="0"/>
          </a:p>
          <a:p>
            <a:pPr lvl="1">
              <a:lnSpc>
                <a:spcPct val="80000"/>
              </a:lnSpc>
            </a:pPr>
            <a:r>
              <a:rPr lang="da-DK" altLang="da-DK" sz="2800" dirty="0"/>
              <a:t>Ny læring/erkendelse slukker/hæmmer en uønsket tilstand</a:t>
            </a:r>
          </a:p>
          <a:p>
            <a:pPr lvl="1">
              <a:lnSpc>
                <a:spcPct val="80000"/>
              </a:lnSpc>
            </a:pPr>
            <a:endParaRPr lang="da-DK" altLang="da-DK" sz="2800" dirty="0"/>
          </a:p>
          <a:p>
            <a:pPr lvl="1">
              <a:lnSpc>
                <a:spcPct val="80000"/>
              </a:lnSpc>
            </a:pPr>
            <a:r>
              <a:rPr lang="da-DK" altLang="da-DK" sz="2800" dirty="0"/>
              <a:t>Vedvarende succes med ny adaptiv tilstand vedligeholder nye spor, slukker gamle</a:t>
            </a:r>
          </a:p>
          <a:p>
            <a:pPr marL="457200" lvl="1" indent="0">
              <a:lnSpc>
                <a:spcPct val="80000"/>
              </a:lnSpc>
              <a:buNone/>
            </a:pPr>
            <a:endParaRPr lang="da-DK" altLang="da-DK" sz="2800" dirty="0"/>
          </a:p>
          <a:p>
            <a:pPr lvl="1">
              <a:lnSpc>
                <a:spcPct val="80000"/>
              </a:lnSpc>
            </a:pPr>
            <a:r>
              <a:rPr lang="da-DK" altLang="da-DK" sz="2800" dirty="0"/>
              <a:t>Nye aktiveringsmønstre kan blive fundament for vedvarende udvikling</a:t>
            </a:r>
          </a:p>
          <a:p>
            <a:pPr lvl="1">
              <a:lnSpc>
                <a:spcPct val="80000"/>
              </a:lnSpc>
            </a:pPr>
            <a:endParaRPr lang="da-DK" altLang="da-DK" sz="2800" dirty="0"/>
          </a:p>
          <a:p>
            <a:pPr marL="457200" lvl="1" indent="0">
              <a:lnSpc>
                <a:spcPct val="80000"/>
              </a:lnSpc>
              <a:buNone/>
            </a:pPr>
            <a:endParaRPr lang="da-DK" altLang="da-DK" sz="2800" dirty="0"/>
          </a:p>
          <a:p>
            <a:pPr lvl="1">
              <a:lnSpc>
                <a:spcPct val="80000"/>
              </a:lnSpc>
            </a:pPr>
            <a:r>
              <a:rPr lang="da-DK" altLang="da-DK" sz="2800" dirty="0">
                <a:solidFill>
                  <a:srgbClr val="FF0000"/>
                </a:solidFill>
              </a:rPr>
              <a:t>Ja, ja! – idealistisk set, - men det er ikke alene skaden, det er også personligheden der sætter præmissen. Det centrale og karakteristiske i begge forhold, må tilsammen identificeres og udgøre ramme og </a:t>
            </a:r>
            <a:r>
              <a:rPr lang="da-DK" altLang="da-DK" sz="2800" dirty="0" err="1">
                <a:solidFill>
                  <a:srgbClr val="FF0000"/>
                </a:solidFill>
              </a:rPr>
              <a:t>concept</a:t>
            </a:r>
            <a:r>
              <a:rPr lang="da-DK" altLang="da-DK" sz="2800" dirty="0">
                <a:solidFill>
                  <a:srgbClr val="FF0000"/>
                </a:solidFill>
              </a:rPr>
              <a:t> i det rehabiliteringsmæssige arbejde.</a:t>
            </a:r>
          </a:p>
          <a:p>
            <a:pPr lvl="1">
              <a:lnSpc>
                <a:spcPct val="80000"/>
              </a:lnSpc>
            </a:pPr>
            <a:endParaRPr lang="da-DK" altLang="da-DK" sz="2800" dirty="0"/>
          </a:p>
          <a:p>
            <a:pPr marL="457200" lvl="1" indent="0">
              <a:lnSpc>
                <a:spcPct val="80000"/>
              </a:lnSpc>
              <a:buNone/>
            </a:pPr>
            <a:r>
              <a:rPr lang="da-DK" altLang="da-DK" sz="2800" dirty="0"/>
              <a:t>	  </a:t>
            </a:r>
          </a:p>
          <a:p>
            <a:pPr lvl="1">
              <a:lnSpc>
                <a:spcPct val="80000"/>
              </a:lnSpc>
              <a:buFont typeface="Wingdings" panose="05000000000000000000" pitchFamily="2" charset="2"/>
              <a:buNone/>
            </a:pPr>
            <a:endParaRPr lang="da-DK" altLang="da-DK" sz="3200" dirty="0"/>
          </a:p>
          <a:p>
            <a:endParaRPr lang="da-DK" dirty="0"/>
          </a:p>
        </p:txBody>
      </p:sp>
      <p:sp>
        <p:nvSpPr>
          <p:cNvPr id="4" name="Pladsholder til sidefod 3">
            <a:extLst>
              <a:ext uri="{FF2B5EF4-FFF2-40B4-BE49-F238E27FC236}">
                <a16:creationId xmlns:a16="http://schemas.microsoft.com/office/drawing/2014/main" id="{6CD51209-BEE3-45F2-876C-0FDD70E874AE}"/>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1942035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C81BD-2312-4896-9006-8232F0B52961}"/>
              </a:ext>
            </a:extLst>
          </p:cNvPr>
          <p:cNvSpPr>
            <a:spLocks noGrp="1"/>
          </p:cNvSpPr>
          <p:nvPr>
            <p:ph type="title"/>
          </p:nvPr>
        </p:nvSpPr>
        <p:spPr/>
        <p:txBody>
          <a:bodyPr>
            <a:normAutofit/>
          </a:bodyPr>
          <a:lstStyle/>
          <a:p>
            <a:r>
              <a:rPr lang="da-DK" sz="3600" dirty="0"/>
              <a:t>Rammen omkring den </a:t>
            </a:r>
            <a:r>
              <a:rPr lang="da-DK" sz="3600" dirty="0" err="1"/>
              <a:t>neurofaglige</a:t>
            </a:r>
            <a:r>
              <a:rPr lang="da-DK" sz="3600" dirty="0"/>
              <a:t> behandling – </a:t>
            </a:r>
            <a:r>
              <a:rPr lang="da-DK" sz="3600" dirty="0">
                <a:solidFill>
                  <a:srgbClr val="FF0000"/>
                </a:solidFill>
              </a:rPr>
              <a:t>inddragelse af det personlighedsmæssige aspekt</a:t>
            </a:r>
          </a:p>
        </p:txBody>
      </p:sp>
      <p:sp>
        <p:nvSpPr>
          <p:cNvPr id="3" name="Pladsholder til indhold 2">
            <a:extLst>
              <a:ext uri="{FF2B5EF4-FFF2-40B4-BE49-F238E27FC236}">
                <a16:creationId xmlns:a16="http://schemas.microsoft.com/office/drawing/2014/main" id="{A3611853-F463-4BF0-94E6-30EE8E899031}"/>
              </a:ext>
            </a:extLst>
          </p:cNvPr>
          <p:cNvSpPr>
            <a:spLocks noGrp="1"/>
          </p:cNvSpPr>
          <p:nvPr>
            <p:ph idx="1"/>
          </p:nvPr>
        </p:nvSpPr>
        <p:spPr/>
        <p:txBody>
          <a:bodyPr>
            <a:normAutofit fontScale="62500" lnSpcReduction="20000"/>
          </a:bodyPr>
          <a:lstStyle/>
          <a:p>
            <a:r>
              <a:rPr lang="da-DK" dirty="0"/>
              <a:t>Fokus på etablering af </a:t>
            </a:r>
            <a:r>
              <a:rPr lang="da-DK" b="1" dirty="0"/>
              <a:t>rammen</a:t>
            </a:r>
            <a:r>
              <a:rPr lang="da-DK" dirty="0"/>
              <a:t> omkring den specifikke behandling/træning:</a:t>
            </a:r>
          </a:p>
          <a:p>
            <a:r>
              <a:rPr lang="da-DK" dirty="0"/>
              <a:t>Erfaringen:</a:t>
            </a:r>
          </a:p>
          <a:p>
            <a:pPr lvl="1"/>
            <a:r>
              <a:rPr lang="da-DK" dirty="0"/>
              <a:t>Hvad er tidligere bearbejdet/oplevet som succesfuldt, hvad har hidtil skabt god kontakt</a:t>
            </a:r>
          </a:p>
          <a:p>
            <a:pPr lvl="1"/>
            <a:r>
              <a:rPr lang="da-DK" dirty="0"/>
              <a:t>Hvad er realistisk - Hvor er niveauet for erkendelse, accept og hvad er integreret</a:t>
            </a:r>
          </a:p>
          <a:p>
            <a:pPr marL="457200" lvl="1" indent="0">
              <a:buNone/>
            </a:pPr>
            <a:endParaRPr lang="da-DK" dirty="0"/>
          </a:p>
          <a:p>
            <a:r>
              <a:rPr lang="da-DK" dirty="0"/>
              <a:t>Hvad er forestillingen om det færdigt-behandlede liv –</a:t>
            </a:r>
          </a:p>
          <a:p>
            <a:pPr lvl="1"/>
            <a:r>
              <a:rPr lang="da-DK" dirty="0"/>
              <a:t>Kan alternative perspektiver/retninger præsenteres?</a:t>
            </a:r>
          </a:p>
          <a:p>
            <a:pPr lvl="1"/>
            <a:r>
              <a:rPr lang="da-DK" dirty="0"/>
              <a:t>Kan der anvendes konfrontationer som interventions-måde?</a:t>
            </a:r>
          </a:p>
          <a:p>
            <a:pPr lvl="1"/>
            <a:r>
              <a:rPr lang="da-DK" dirty="0"/>
              <a:t>Hvordan kan mål tilpasses </a:t>
            </a:r>
            <a:r>
              <a:rPr lang="da-DK" dirty="0" err="1"/>
              <a:t>mhp</a:t>
            </a:r>
            <a:r>
              <a:rPr lang="da-DK" dirty="0"/>
              <a:t> opnåelse af succes?</a:t>
            </a:r>
          </a:p>
          <a:p>
            <a:endParaRPr lang="da-DK" dirty="0"/>
          </a:p>
          <a:p>
            <a:pPr marL="0" indent="0">
              <a:buNone/>
            </a:pPr>
            <a:r>
              <a:rPr lang="da-DK" dirty="0"/>
              <a:t> Kvalificering af samarbejdet – mit ansvar – dit ansvar?</a:t>
            </a:r>
          </a:p>
          <a:p>
            <a:pPr lvl="1"/>
            <a:r>
              <a:rPr lang="da-DK" dirty="0"/>
              <a:t>Autoritet og fleksibelt samarbejde. </a:t>
            </a:r>
            <a:r>
              <a:rPr lang="da-DK" dirty="0" err="1"/>
              <a:t>Autencitet</a:t>
            </a:r>
            <a:r>
              <a:rPr lang="da-DK" dirty="0"/>
              <a:t> (stå ved kompetence og begrænsninger/kvalificeret tvivl)</a:t>
            </a:r>
          </a:p>
          <a:p>
            <a:pPr lvl="1"/>
            <a:r>
              <a:rPr lang="da-DK" dirty="0"/>
              <a:t>Mødepligt, energi, hjemmearbejde, pårørende-inddragelse </a:t>
            </a:r>
          </a:p>
          <a:p>
            <a:pPr marL="457200" lvl="1" indent="0">
              <a:buNone/>
            </a:pPr>
            <a:endParaRPr lang="da-DK" dirty="0"/>
          </a:p>
          <a:p>
            <a:r>
              <a:rPr lang="da-DK" dirty="0"/>
              <a:t>Identifikation og imødekommelse af den sårbarhed, der er indenfor </a:t>
            </a:r>
            <a:r>
              <a:rPr lang="da-DK" dirty="0" err="1"/>
              <a:t>selv-erkendelsens</a:t>
            </a:r>
            <a:r>
              <a:rPr lang="da-DK" dirty="0"/>
              <a:t> rækkevidde – ingen nye traumer</a:t>
            </a:r>
          </a:p>
          <a:p>
            <a:pPr marL="0" indent="0">
              <a:buNone/>
            </a:pPr>
            <a:endParaRPr lang="da-DK" dirty="0"/>
          </a:p>
          <a:p>
            <a:pPr marL="0" indent="0">
              <a:buNone/>
            </a:pPr>
            <a:endParaRPr lang="da-DK" dirty="0"/>
          </a:p>
          <a:p>
            <a:endParaRPr lang="da-DK" dirty="0"/>
          </a:p>
        </p:txBody>
      </p:sp>
      <p:sp>
        <p:nvSpPr>
          <p:cNvPr id="4" name="Pladsholder til sidefod 3">
            <a:extLst>
              <a:ext uri="{FF2B5EF4-FFF2-40B4-BE49-F238E27FC236}">
                <a16:creationId xmlns:a16="http://schemas.microsoft.com/office/drawing/2014/main" id="{D83FD38F-FBAC-4523-AB4A-68927CD316F0}"/>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252674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D9E41-BC3D-4745-8972-44C7BE710601}"/>
              </a:ext>
            </a:extLst>
          </p:cNvPr>
          <p:cNvSpPr>
            <a:spLocks noGrp="1"/>
          </p:cNvSpPr>
          <p:nvPr>
            <p:ph type="title"/>
          </p:nvPr>
        </p:nvSpPr>
        <p:spPr>
          <a:xfrm>
            <a:off x="952500" y="344487"/>
            <a:ext cx="10515600" cy="1325563"/>
          </a:xfrm>
        </p:spPr>
        <p:txBody>
          <a:bodyPr>
            <a:normAutofit/>
          </a:bodyPr>
          <a:lstStyle/>
          <a:p>
            <a:r>
              <a:rPr lang="da-DK" sz="3600" dirty="0">
                <a:solidFill>
                  <a:srgbClr val="FF0000"/>
                </a:solidFill>
              </a:rPr>
              <a:t>Når rammen skal udvides/afgrænses…</a:t>
            </a:r>
            <a:br>
              <a:rPr lang="da-DK" sz="3600" dirty="0"/>
            </a:br>
            <a:r>
              <a:rPr lang="da-DK" sz="3600" dirty="0"/>
              <a:t>som ved udtalte typer/personlighedsforstyrrelser</a:t>
            </a:r>
          </a:p>
        </p:txBody>
      </p:sp>
      <p:sp>
        <p:nvSpPr>
          <p:cNvPr id="3" name="Pladsholder til indhold 2">
            <a:extLst>
              <a:ext uri="{FF2B5EF4-FFF2-40B4-BE49-F238E27FC236}">
                <a16:creationId xmlns:a16="http://schemas.microsoft.com/office/drawing/2014/main" id="{F092A180-E855-4AB6-9C95-44C13BD3CA10}"/>
              </a:ext>
            </a:extLst>
          </p:cNvPr>
          <p:cNvSpPr>
            <a:spLocks noGrp="1"/>
          </p:cNvSpPr>
          <p:nvPr>
            <p:ph idx="1"/>
          </p:nvPr>
        </p:nvSpPr>
        <p:spPr/>
        <p:txBody>
          <a:bodyPr>
            <a:normAutofit fontScale="70000" lnSpcReduction="20000"/>
          </a:bodyPr>
          <a:lstStyle/>
          <a:p>
            <a:r>
              <a:rPr lang="da-DK" dirty="0"/>
              <a:t>Ambitionsniveauet kan ikke blive større end den skadedes personlige rammer, - måske kan </a:t>
            </a:r>
            <a:r>
              <a:rPr lang="da-DK" dirty="0" err="1"/>
              <a:t>neuro</a:t>
            </a:r>
            <a:r>
              <a:rPr lang="da-DK" dirty="0"/>
              <a:t>-potentialet ikke udnyttes!</a:t>
            </a:r>
          </a:p>
          <a:p>
            <a:pPr lvl="1"/>
            <a:endParaRPr lang="da-DK" dirty="0"/>
          </a:p>
          <a:p>
            <a:pPr lvl="1"/>
            <a:r>
              <a:rPr lang="da-DK" dirty="0"/>
              <a:t>Eks. ”man kan hvad man vil-typen”:</a:t>
            </a:r>
          </a:p>
          <a:p>
            <a:pPr lvl="2"/>
            <a:r>
              <a:rPr lang="da-DK" dirty="0"/>
              <a:t> Jo større grad af narcissisme, desto mindre kan konfrontationer med det uønskede integreres</a:t>
            </a:r>
          </a:p>
          <a:p>
            <a:pPr lvl="2"/>
            <a:r>
              <a:rPr lang="da-DK" dirty="0"/>
              <a:t> Vil i træning opleve sig uretfærdigt ramt, vil kun have sig selv tilbage, den anden skal helst    gøre arbejdet, men rose for indsatsen og love jeg bliver som før, - ellers devaluering</a:t>
            </a:r>
          </a:p>
          <a:p>
            <a:endParaRPr lang="da-DK" dirty="0"/>
          </a:p>
          <a:p>
            <a:pPr lvl="1"/>
            <a:r>
              <a:rPr lang="da-DK" dirty="0"/>
              <a:t>Eks. ”man ved hvad man har-typen”:</a:t>
            </a:r>
          </a:p>
          <a:p>
            <a:pPr lvl="2"/>
            <a:r>
              <a:rPr lang="da-DK" dirty="0"/>
              <a:t>Jo mere angst og afhængighed, desto større tilbagetrækning, lidelse, klyngen sig</a:t>
            </a:r>
          </a:p>
          <a:p>
            <a:pPr lvl="2"/>
            <a:r>
              <a:rPr lang="da-DK" dirty="0"/>
              <a:t>Oplever det er synd at skulle anstrenge sig, dårlig motivation for træning, hellere regression end progression. </a:t>
            </a:r>
          </a:p>
          <a:p>
            <a:pPr marL="0" indent="0">
              <a:buNone/>
            </a:pPr>
            <a:endParaRPr lang="da-DK" dirty="0"/>
          </a:p>
          <a:p>
            <a:r>
              <a:rPr lang="da-DK" dirty="0"/>
              <a:t>Jo dårligere præmorbid personlighedsmæssig integration og jo større rigiditet:</a:t>
            </a:r>
          </a:p>
          <a:p>
            <a:pPr lvl="1"/>
            <a:r>
              <a:rPr lang="da-DK" dirty="0"/>
              <a:t> Desto større affektspænding og afreaktion i miljøet.</a:t>
            </a:r>
          </a:p>
          <a:p>
            <a:pPr lvl="1"/>
            <a:r>
              <a:rPr lang="da-DK" dirty="0"/>
              <a:t> Desto mere kompliceret og ”klistret” afhængighed af den anden og af miljøet</a:t>
            </a:r>
          </a:p>
          <a:p>
            <a:pPr lvl="1"/>
            <a:r>
              <a:rPr lang="da-DK" dirty="0"/>
              <a:t> Desto sværere opgave for </a:t>
            </a:r>
            <a:r>
              <a:rPr lang="da-DK" dirty="0" err="1"/>
              <a:t>neuro</a:t>
            </a:r>
            <a:r>
              <a:rPr lang="da-DK" dirty="0"/>
              <a:t>-medarbejderen – </a:t>
            </a:r>
            <a:r>
              <a:rPr lang="da-DK" dirty="0">
                <a:solidFill>
                  <a:srgbClr val="FF0000"/>
                </a:solidFill>
              </a:rPr>
              <a:t>tid til at erkende egne begrænsninger, slippe projektet for en tid/altid</a:t>
            </a:r>
          </a:p>
          <a:p>
            <a:endParaRPr lang="da-DK" dirty="0"/>
          </a:p>
          <a:p>
            <a:pPr marL="0" indent="0">
              <a:buNone/>
            </a:pPr>
            <a:endParaRPr lang="da-DK" dirty="0"/>
          </a:p>
          <a:p>
            <a:pPr lvl="1"/>
            <a:endParaRPr lang="da-DK" dirty="0"/>
          </a:p>
          <a:p>
            <a:pPr lvl="2"/>
            <a:endParaRPr lang="da-DK" dirty="0"/>
          </a:p>
          <a:p>
            <a:pPr lvl="2"/>
            <a:endParaRPr lang="da-DK" dirty="0"/>
          </a:p>
          <a:p>
            <a:pPr lvl="2"/>
            <a:endParaRPr lang="da-DK" dirty="0"/>
          </a:p>
          <a:p>
            <a:pPr lvl="2"/>
            <a:endParaRPr lang="da-DK" dirty="0"/>
          </a:p>
          <a:p>
            <a:pPr lvl="1"/>
            <a:endParaRPr lang="da-DK" dirty="0"/>
          </a:p>
          <a:p>
            <a:pPr lvl="1"/>
            <a:endParaRPr lang="da-DK" dirty="0"/>
          </a:p>
          <a:p>
            <a:pPr lvl="1"/>
            <a:endParaRPr lang="da-DK" dirty="0"/>
          </a:p>
          <a:p>
            <a:endParaRPr lang="da-DK" dirty="0"/>
          </a:p>
          <a:p>
            <a:endParaRPr lang="da-DK" dirty="0"/>
          </a:p>
        </p:txBody>
      </p:sp>
      <p:sp>
        <p:nvSpPr>
          <p:cNvPr id="4" name="Pladsholder til sidefod 3">
            <a:extLst>
              <a:ext uri="{FF2B5EF4-FFF2-40B4-BE49-F238E27FC236}">
                <a16:creationId xmlns:a16="http://schemas.microsoft.com/office/drawing/2014/main" id="{AA44B80D-7C85-40D2-BD4C-7DE3AF591C48}"/>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408730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B0BBF1-9BE2-4FA5-983F-634C017FA0D4}"/>
              </a:ext>
            </a:extLst>
          </p:cNvPr>
          <p:cNvSpPr>
            <a:spLocks noGrp="1"/>
          </p:cNvSpPr>
          <p:nvPr>
            <p:ph type="title"/>
          </p:nvPr>
        </p:nvSpPr>
        <p:spPr/>
        <p:txBody>
          <a:bodyPr>
            <a:normAutofit/>
          </a:bodyPr>
          <a:lstStyle/>
          <a:p>
            <a:r>
              <a:rPr lang="da-DK" sz="3600" dirty="0"/>
              <a:t>Behov for komplekse modeller til komplekse realiteter</a:t>
            </a:r>
          </a:p>
        </p:txBody>
      </p:sp>
      <p:sp>
        <p:nvSpPr>
          <p:cNvPr id="3" name="Pladsholder til indhold 2">
            <a:extLst>
              <a:ext uri="{FF2B5EF4-FFF2-40B4-BE49-F238E27FC236}">
                <a16:creationId xmlns:a16="http://schemas.microsoft.com/office/drawing/2014/main" id="{D163B1AA-02AD-40BC-9DC5-92130FD35CD4}"/>
              </a:ext>
            </a:extLst>
          </p:cNvPr>
          <p:cNvSpPr>
            <a:spLocks noGrp="1"/>
          </p:cNvSpPr>
          <p:nvPr>
            <p:ph idx="1"/>
          </p:nvPr>
        </p:nvSpPr>
        <p:spPr/>
        <p:txBody>
          <a:bodyPr/>
          <a:lstStyle/>
          <a:p>
            <a:r>
              <a:rPr lang="da-DK" dirty="0"/>
              <a:t>Sygdoms-modeller til sygdomsopfattelse &amp; -behandling: </a:t>
            </a:r>
          </a:p>
          <a:p>
            <a:pPr marL="0" indent="0">
              <a:buNone/>
            </a:pPr>
            <a:endParaRPr lang="da-DK" dirty="0"/>
          </a:p>
          <a:p>
            <a:r>
              <a:rPr lang="da-DK" dirty="0"/>
              <a:t>Rask – syg/hjerneskadet (traditionel)</a:t>
            </a:r>
          </a:p>
          <a:p>
            <a:r>
              <a:rPr lang="da-DK" dirty="0"/>
              <a:t>Rask – sårbarhed/stress – syg/hjerneskadet (nyere ”diatese-stress-model”)</a:t>
            </a:r>
          </a:p>
          <a:p>
            <a:r>
              <a:rPr lang="da-DK" dirty="0"/>
              <a:t>Rask – personlighed - syg/hjerneskadet i et interaktivt system</a:t>
            </a:r>
          </a:p>
          <a:p>
            <a:endParaRPr lang="da-DK" dirty="0"/>
          </a:p>
          <a:p>
            <a:endParaRPr lang="da-DK" dirty="0"/>
          </a:p>
        </p:txBody>
      </p:sp>
      <p:sp>
        <p:nvSpPr>
          <p:cNvPr id="4" name="Pladsholder til sidefod 3">
            <a:extLst>
              <a:ext uri="{FF2B5EF4-FFF2-40B4-BE49-F238E27FC236}">
                <a16:creationId xmlns:a16="http://schemas.microsoft.com/office/drawing/2014/main" id="{36D05493-272C-45DF-B1D8-C3A6FF887726}"/>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1554360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C125B77-0D30-4B1F-8C59-346A9CE13B8E}"/>
              </a:ext>
            </a:extLst>
          </p:cNvPr>
          <p:cNvSpPr>
            <a:spLocks noGrp="1" noRot="1" noChangeArrowheads="1"/>
          </p:cNvSpPr>
          <p:nvPr>
            <p:ph type="title"/>
          </p:nvPr>
        </p:nvSpPr>
        <p:spPr/>
        <p:txBody>
          <a:bodyPr>
            <a:normAutofit/>
          </a:bodyPr>
          <a:lstStyle/>
          <a:p>
            <a:r>
              <a:rPr lang="da-DK" altLang="da-DK" sz="3600" dirty="0"/>
              <a:t>Diatese (sårbarhed) – Stress modellen</a:t>
            </a:r>
            <a:br>
              <a:rPr lang="da-DK" altLang="da-DK" sz="3600" dirty="0"/>
            </a:br>
            <a:r>
              <a:rPr lang="da-DK" altLang="da-DK" sz="3600" dirty="0"/>
              <a:t>En simplificeret </a:t>
            </a:r>
            <a:r>
              <a:rPr lang="da-DK" altLang="da-DK" sz="3600" dirty="0" err="1"/>
              <a:t>multifaktoriel</a:t>
            </a:r>
            <a:r>
              <a:rPr lang="da-DK" altLang="da-DK" sz="3600" dirty="0"/>
              <a:t> sygdomsforståelse</a:t>
            </a:r>
          </a:p>
        </p:txBody>
      </p:sp>
      <p:sp>
        <p:nvSpPr>
          <p:cNvPr id="11267" name="Rectangle 3">
            <a:extLst>
              <a:ext uri="{FF2B5EF4-FFF2-40B4-BE49-F238E27FC236}">
                <a16:creationId xmlns:a16="http://schemas.microsoft.com/office/drawing/2014/main" id="{1191D541-0ACA-440D-9B61-E96F16D4CB46}"/>
              </a:ext>
            </a:extLst>
          </p:cNvPr>
          <p:cNvSpPr>
            <a:spLocks noGrp="1" noRot="1" noChangeArrowheads="1"/>
          </p:cNvSpPr>
          <p:nvPr>
            <p:ph idx="1"/>
          </p:nvPr>
        </p:nvSpPr>
        <p:spPr/>
        <p:txBody>
          <a:bodyPr/>
          <a:lstStyle/>
          <a:p>
            <a:pPr>
              <a:lnSpc>
                <a:spcPct val="90000"/>
              </a:lnSpc>
            </a:pPr>
            <a:r>
              <a:rPr lang="da-DK" altLang="da-DK" sz="2000"/>
              <a:t>Opgør med de gamle dikotomier: syg/sund, arv/miljø!</a:t>
            </a:r>
          </a:p>
          <a:p>
            <a:pPr>
              <a:lnSpc>
                <a:spcPct val="90000"/>
              </a:lnSpc>
            </a:pPr>
            <a:r>
              <a:rPr lang="da-DK" altLang="da-DK" sz="2000"/>
              <a:t>Problem: Sårbarhed som ætiologisk udgangspunkt så uspecifik og diffus, at det vil grænse til uvidenskabelighed – </a:t>
            </a:r>
          </a:p>
          <a:p>
            <a:pPr>
              <a:lnSpc>
                <a:spcPct val="90000"/>
              </a:lnSpc>
            </a:pPr>
            <a:r>
              <a:rPr lang="da-DK" altLang="da-DK" sz="2000" b="1"/>
              <a:t>Sårbarheden skal være specifik, ligesom det skal specificeres hvad den under givne vilkår giver anledning til!</a:t>
            </a:r>
          </a:p>
          <a:p>
            <a:pPr>
              <a:lnSpc>
                <a:spcPct val="90000"/>
              </a:lnSpc>
            </a:pPr>
            <a:r>
              <a:rPr lang="da-DK" altLang="da-DK" sz="2000" b="1"/>
              <a:t>De stress-dannende faktorer skal ligeledes være specifikke, ligesom det skal specificeres, hvad de under givne vilkår giver anledning til!</a:t>
            </a:r>
          </a:p>
          <a:p>
            <a:pPr>
              <a:lnSpc>
                <a:spcPct val="90000"/>
              </a:lnSpc>
            </a:pPr>
            <a:r>
              <a:rPr lang="da-DK" altLang="da-DK" sz="2000"/>
              <a:t>En tre-leddet model er foreslået som udgangspunkt: </a:t>
            </a:r>
            <a:r>
              <a:rPr lang="da-DK" altLang="da-DK" sz="1600"/>
              <a:t>(Harder, S., Jacobsen, B, Køppe, S. m.fl.: ”Sårbarhed – diatese-stress modellen til diskussion”, 2008)</a:t>
            </a:r>
          </a:p>
          <a:p>
            <a:pPr>
              <a:lnSpc>
                <a:spcPct val="90000"/>
              </a:lnSpc>
            </a:pPr>
            <a:r>
              <a:rPr lang="da-DK" altLang="da-DK" sz="2000"/>
              <a:t>Et forsøg på at sikre at modellen bliver så interaktiv, vekselvirkende og dynamisk, at den kan rumme ny viden om f.eks. genetik, psykisk sygdom, hjernens plasticitet og forståelse af hjernerelaterede, kognitive problemer ved personlighedsforstyrrelser. </a:t>
            </a:r>
          </a:p>
          <a:p>
            <a:pPr>
              <a:lnSpc>
                <a:spcPct val="90000"/>
              </a:lnSpc>
              <a:buFont typeface="Arial" panose="020B0604020202020204" pitchFamily="34" charset="0"/>
              <a:buNone/>
            </a:pPr>
            <a:endParaRPr lang="da-DK" altLang="da-DK" sz="2000"/>
          </a:p>
          <a:p>
            <a:pPr>
              <a:lnSpc>
                <a:spcPct val="90000"/>
              </a:lnSpc>
            </a:pPr>
            <a:endParaRPr lang="da-DK" altLang="da-DK" sz="2000"/>
          </a:p>
        </p:txBody>
      </p:sp>
      <p:sp>
        <p:nvSpPr>
          <p:cNvPr id="5" name="Pladsholder til sidefod 4">
            <a:extLst>
              <a:ext uri="{FF2B5EF4-FFF2-40B4-BE49-F238E27FC236}">
                <a16:creationId xmlns:a16="http://schemas.microsoft.com/office/drawing/2014/main" id="{D12D5D77-8B40-4483-B97C-2489742669CA}"/>
              </a:ext>
            </a:extLst>
          </p:cNvPr>
          <p:cNvSpPr>
            <a:spLocks noGrp="1"/>
          </p:cNvSpPr>
          <p:nvPr>
            <p:ph type="ftr" sz="quarter" idx="11"/>
          </p:nvPr>
        </p:nvSpPr>
        <p:spPr/>
        <p:txBody>
          <a:bodyPr/>
          <a:lstStyle/>
          <a:p>
            <a:r>
              <a:rPr lang="da-DK" altLang="da-DK"/>
              <a:t>Hanne Nielsen Specialist og supervisor i  Neuropsykologi. Specialist og supervisor i Klinisk psykologi/psykoterapi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04DD408-DF85-4A7A-8AF0-207C67CDADD2}"/>
              </a:ext>
            </a:extLst>
          </p:cNvPr>
          <p:cNvSpPr>
            <a:spLocks noGrp="1" noRot="1" noChangeArrowheads="1"/>
          </p:cNvSpPr>
          <p:nvPr>
            <p:ph type="title"/>
          </p:nvPr>
        </p:nvSpPr>
        <p:spPr/>
        <p:txBody>
          <a:bodyPr/>
          <a:lstStyle/>
          <a:p>
            <a:r>
              <a:rPr lang="da-DK" altLang="da-DK" sz="3600" dirty="0"/>
              <a:t>Diatese – Stress Modellen revideret</a:t>
            </a:r>
            <a:br>
              <a:rPr lang="da-DK" altLang="da-DK" sz="3600" dirty="0"/>
            </a:br>
            <a:r>
              <a:rPr lang="da-DK" altLang="da-DK" sz="3600" dirty="0"/>
              <a:t>En interaktiv, dynamisk model </a:t>
            </a:r>
            <a:br>
              <a:rPr lang="da-DK" altLang="da-DK" sz="3600" dirty="0"/>
            </a:br>
            <a:r>
              <a:rPr lang="da-DK" altLang="da-DK" sz="1200" dirty="0"/>
              <a:t>(</a:t>
            </a:r>
            <a:r>
              <a:rPr lang="da-DK" altLang="da-DK" sz="1200" dirty="0" err="1"/>
              <a:t>S.Harder</a:t>
            </a:r>
            <a:r>
              <a:rPr lang="da-DK" altLang="da-DK" sz="1200" dirty="0"/>
              <a:t> et al: Sårbarhed – diatese-stress-modellen til diskussion. H.Reitzel.2008</a:t>
            </a:r>
          </a:p>
        </p:txBody>
      </p:sp>
      <p:sp>
        <p:nvSpPr>
          <p:cNvPr id="12291" name="Rectangle 3">
            <a:extLst>
              <a:ext uri="{FF2B5EF4-FFF2-40B4-BE49-F238E27FC236}">
                <a16:creationId xmlns:a16="http://schemas.microsoft.com/office/drawing/2014/main" id="{0575C8E8-97EC-4CC3-B234-58F802D20A68}"/>
              </a:ext>
            </a:extLst>
          </p:cNvPr>
          <p:cNvSpPr>
            <a:spLocks noGrp="1" noRot="1" noChangeArrowheads="1"/>
          </p:cNvSpPr>
          <p:nvPr>
            <p:ph idx="1"/>
          </p:nvPr>
        </p:nvSpPr>
        <p:spPr>
          <a:xfrm>
            <a:off x="1992313" y="1628776"/>
            <a:ext cx="8229600" cy="4346722"/>
          </a:xfrm>
        </p:spPr>
        <p:txBody>
          <a:bodyPr/>
          <a:lstStyle/>
          <a:p>
            <a:endParaRPr lang="da-DK" altLang="da-DK" sz="2400" dirty="0"/>
          </a:p>
          <a:p>
            <a:pPr>
              <a:buFont typeface="Arial" panose="020B0604020202020204" pitchFamily="34" charset="0"/>
              <a:buNone/>
            </a:pPr>
            <a:endParaRPr lang="da-DK" altLang="da-DK" sz="2400" dirty="0"/>
          </a:p>
        </p:txBody>
      </p:sp>
      <p:sp>
        <p:nvSpPr>
          <p:cNvPr id="20" name="Pladsholder til sidefod 4">
            <a:extLst>
              <a:ext uri="{FF2B5EF4-FFF2-40B4-BE49-F238E27FC236}">
                <a16:creationId xmlns:a16="http://schemas.microsoft.com/office/drawing/2014/main" id="{D10A0C28-B513-4E1F-A2AF-07E3E92C719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altLang="da-DK"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Hanne Nielsen Specialist og supervisor i  Neuropsykologi. Specialist og supervisor i Klinisk psykologi/psykoterapi</a:t>
            </a:r>
          </a:p>
        </p:txBody>
      </p:sp>
      <p:sp>
        <p:nvSpPr>
          <p:cNvPr id="12292" name="Text Box 4">
            <a:extLst>
              <a:ext uri="{FF2B5EF4-FFF2-40B4-BE49-F238E27FC236}">
                <a16:creationId xmlns:a16="http://schemas.microsoft.com/office/drawing/2014/main" id="{A2860382-0E9F-44E0-AE29-798704EED59D}"/>
              </a:ext>
            </a:extLst>
          </p:cNvPr>
          <p:cNvSpPr txBox="1">
            <a:spLocks noChangeArrowheads="1"/>
          </p:cNvSpPr>
          <p:nvPr/>
        </p:nvSpPr>
        <p:spPr bwMode="auto">
          <a:xfrm>
            <a:off x="2690813" y="2295526"/>
            <a:ext cx="16464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altLang="da-DK" sz="2400" b="0" i="0" u="none" strike="noStrike" kern="1200" cap="none" spc="0" normalizeH="0" baseline="0" noProof="0" dirty="0">
                <a:ln>
                  <a:noFill/>
                </a:ln>
                <a:solidFill>
                  <a:srgbClr val="FF0000"/>
                </a:solidFill>
                <a:effectLst/>
                <a:uLnTx/>
                <a:uFillTx/>
                <a:latin typeface="Calibri" panose="020F0502020204030204"/>
                <a:ea typeface="+mn-ea"/>
                <a:cs typeface="+mn-cs"/>
              </a:rPr>
              <a:t>Robusthed/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altLang="da-DK" sz="2400" b="0" i="0" u="none" strike="noStrike" kern="1200" cap="none" spc="0" normalizeH="0" baseline="0" noProof="0" dirty="0">
                <a:ln>
                  <a:noFill/>
                </a:ln>
                <a:solidFill>
                  <a:srgbClr val="FF0000"/>
                </a:solidFill>
                <a:effectLst/>
                <a:uLnTx/>
                <a:uFillTx/>
                <a:latin typeface="Calibri" panose="020F0502020204030204"/>
                <a:ea typeface="+mn-ea"/>
                <a:cs typeface="+mn-cs"/>
              </a:rPr>
              <a:t>Sårbarhed</a:t>
            </a:r>
          </a:p>
        </p:txBody>
      </p:sp>
      <p:sp>
        <p:nvSpPr>
          <p:cNvPr id="12293" name="Text Box 5">
            <a:extLst>
              <a:ext uri="{FF2B5EF4-FFF2-40B4-BE49-F238E27FC236}">
                <a16:creationId xmlns:a16="http://schemas.microsoft.com/office/drawing/2014/main" id="{E18F0715-6FA9-42DA-814F-6B4EACBBBAD2}"/>
              </a:ext>
            </a:extLst>
          </p:cNvPr>
          <p:cNvSpPr txBox="1">
            <a:spLocks noChangeArrowheads="1"/>
          </p:cNvSpPr>
          <p:nvPr/>
        </p:nvSpPr>
        <p:spPr bwMode="auto">
          <a:xfrm>
            <a:off x="7680326" y="2349500"/>
            <a:ext cx="16557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altLang="da-DK" sz="2400" b="0" i="0" u="none" strike="noStrike" kern="1200" cap="none" spc="0" normalizeH="0" baseline="0" noProof="0" dirty="0">
                <a:ln>
                  <a:noFill/>
                </a:ln>
                <a:solidFill>
                  <a:srgbClr val="FF0000"/>
                </a:solidFill>
                <a:effectLst/>
                <a:uLnTx/>
                <a:uFillTx/>
                <a:latin typeface="Calibri" panose="020F0502020204030204"/>
                <a:ea typeface="+mn-ea"/>
                <a:cs typeface="+mn-cs"/>
              </a:rPr>
              <a:t>Stress/</a:t>
            </a:r>
          </a:p>
          <a:p>
            <a:pPr marL="0" marR="0" lvl="0" indent="0" algn="l" defTabSz="457200" rtl="0" eaLnBrk="1" fontAlgn="auto" latinLnBrk="0" hangingPunct="1">
              <a:lnSpc>
                <a:spcPct val="100000"/>
              </a:lnSpc>
              <a:spcBef>
                <a:spcPts val="0"/>
              </a:spcBef>
              <a:spcAft>
                <a:spcPts val="0"/>
              </a:spcAft>
              <a:buClrTx/>
              <a:buSzTx/>
              <a:buFontTx/>
              <a:buNone/>
              <a:tabLst/>
              <a:defRPr/>
            </a:pPr>
            <a:r>
              <a:rPr lang="da-DK" altLang="da-DK" sz="2400" dirty="0">
                <a:solidFill>
                  <a:srgbClr val="FF0000"/>
                </a:solidFill>
                <a:latin typeface="Calibri" panose="020F0502020204030204"/>
              </a:rPr>
              <a:t>tilpasning</a:t>
            </a:r>
            <a:endParaRPr kumimoji="0" lang="da-DK" altLang="da-DK"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294" name="Text Box 6">
            <a:extLst>
              <a:ext uri="{FF2B5EF4-FFF2-40B4-BE49-F238E27FC236}">
                <a16:creationId xmlns:a16="http://schemas.microsoft.com/office/drawing/2014/main" id="{BDD7BB05-ACC5-4CBC-82CA-A9CDD9B271D3}"/>
              </a:ext>
            </a:extLst>
          </p:cNvPr>
          <p:cNvSpPr txBox="1">
            <a:spLocks noChangeArrowheads="1"/>
          </p:cNvSpPr>
          <p:nvPr/>
        </p:nvSpPr>
        <p:spPr bwMode="auto">
          <a:xfrm>
            <a:off x="4893302" y="3342630"/>
            <a:ext cx="22885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altLang="da-DK" sz="2400" b="0" i="0" u="none" strike="noStrike" kern="1200" cap="none" spc="0" normalizeH="0" baseline="0" noProof="0" dirty="0">
                <a:ln>
                  <a:noFill/>
                </a:ln>
                <a:solidFill>
                  <a:srgbClr val="FF0000"/>
                </a:solidFill>
                <a:effectLst/>
                <a:uLnTx/>
                <a:uFillTx/>
                <a:latin typeface="Calibri" panose="020F0502020204030204"/>
                <a:ea typeface="+mn-ea"/>
                <a:cs typeface="+mn-cs"/>
              </a:rPr>
              <a:t>Psykisk realitet</a:t>
            </a:r>
          </a:p>
          <a:p>
            <a:pPr marL="0" marR="0" lvl="0" indent="0" algn="l" defTabSz="457200" rtl="0" eaLnBrk="1" fontAlgn="auto" latinLnBrk="0" hangingPunct="1">
              <a:lnSpc>
                <a:spcPct val="100000"/>
              </a:lnSpc>
              <a:spcBef>
                <a:spcPts val="0"/>
              </a:spcBef>
              <a:spcAft>
                <a:spcPts val="0"/>
              </a:spcAft>
              <a:buClrTx/>
              <a:buSzTx/>
              <a:buFontTx/>
              <a:buNone/>
              <a:tabLst/>
              <a:defRPr/>
            </a:pPr>
            <a:r>
              <a:rPr lang="da-DK" altLang="da-DK" sz="2400" dirty="0">
                <a:solidFill>
                  <a:srgbClr val="FF0000"/>
                </a:solidFill>
                <a:latin typeface="Calibri" panose="020F0502020204030204"/>
              </a:rPr>
              <a:t>Integrationsevne</a:t>
            </a:r>
            <a:endParaRPr kumimoji="0" lang="da-DK" altLang="da-DK"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295" name="Line 7">
            <a:extLst>
              <a:ext uri="{FF2B5EF4-FFF2-40B4-BE49-F238E27FC236}">
                <a16:creationId xmlns:a16="http://schemas.microsoft.com/office/drawing/2014/main" id="{B82050D3-FDFA-4875-AC56-9C920F7133CC}"/>
              </a:ext>
            </a:extLst>
          </p:cNvPr>
          <p:cNvSpPr>
            <a:spLocks noChangeShapeType="1"/>
          </p:cNvSpPr>
          <p:nvPr/>
        </p:nvSpPr>
        <p:spPr bwMode="auto">
          <a:xfrm>
            <a:off x="4511675" y="2565400"/>
            <a:ext cx="2592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6" name="Line 8">
            <a:extLst>
              <a:ext uri="{FF2B5EF4-FFF2-40B4-BE49-F238E27FC236}">
                <a16:creationId xmlns:a16="http://schemas.microsoft.com/office/drawing/2014/main" id="{D0158737-5F25-4E0C-B237-F13E6FCFFA5A}"/>
              </a:ext>
            </a:extLst>
          </p:cNvPr>
          <p:cNvSpPr>
            <a:spLocks noChangeShapeType="1"/>
          </p:cNvSpPr>
          <p:nvPr/>
        </p:nvSpPr>
        <p:spPr bwMode="auto">
          <a:xfrm flipH="1">
            <a:off x="4511675" y="2781300"/>
            <a:ext cx="2592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7" name="Line 9">
            <a:extLst>
              <a:ext uri="{FF2B5EF4-FFF2-40B4-BE49-F238E27FC236}">
                <a16:creationId xmlns:a16="http://schemas.microsoft.com/office/drawing/2014/main" id="{986C9A96-E387-4ADF-A550-5A02CE44EE4B}"/>
              </a:ext>
            </a:extLst>
          </p:cNvPr>
          <p:cNvSpPr>
            <a:spLocks noChangeShapeType="1"/>
          </p:cNvSpPr>
          <p:nvPr/>
        </p:nvSpPr>
        <p:spPr bwMode="auto">
          <a:xfrm flipV="1">
            <a:off x="8153400" y="3069637"/>
            <a:ext cx="528288" cy="3248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8" name="Line 10">
            <a:extLst>
              <a:ext uri="{FF2B5EF4-FFF2-40B4-BE49-F238E27FC236}">
                <a16:creationId xmlns:a16="http://schemas.microsoft.com/office/drawing/2014/main" id="{0AB3C77C-DE77-4447-81C1-3E71995B9669}"/>
              </a:ext>
            </a:extLst>
          </p:cNvPr>
          <p:cNvSpPr>
            <a:spLocks noChangeShapeType="1"/>
          </p:cNvSpPr>
          <p:nvPr/>
        </p:nvSpPr>
        <p:spPr bwMode="auto">
          <a:xfrm flipH="1">
            <a:off x="8240108" y="3091105"/>
            <a:ext cx="593342" cy="3928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9" name="Line 11">
            <a:extLst>
              <a:ext uri="{FF2B5EF4-FFF2-40B4-BE49-F238E27FC236}">
                <a16:creationId xmlns:a16="http://schemas.microsoft.com/office/drawing/2014/main" id="{8F7AA470-BA09-4844-A184-5F693E8445E5}"/>
              </a:ext>
            </a:extLst>
          </p:cNvPr>
          <p:cNvSpPr>
            <a:spLocks noChangeShapeType="1"/>
          </p:cNvSpPr>
          <p:nvPr/>
        </p:nvSpPr>
        <p:spPr bwMode="auto">
          <a:xfrm flipH="1" flipV="1">
            <a:off x="2966516" y="3188180"/>
            <a:ext cx="789269" cy="30247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00" name="Line 12">
            <a:extLst>
              <a:ext uri="{FF2B5EF4-FFF2-40B4-BE49-F238E27FC236}">
                <a16:creationId xmlns:a16="http://schemas.microsoft.com/office/drawing/2014/main" id="{56BF814D-7863-426E-8DCD-4079E3D9E142}"/>
              </a:ext>
            </a:extLst>
          </p:cNvPr>
          <p:cNvSpPr>
            <a:spLocks noChangeShapeType="1"/>
          </p:cNvSpPr>
          <p:nvPr/>
        </p:nvSpPr>
        <p:spPr bwMode="auto">
          <a:xfrm>
            <a:off x="3503613" y="2852738"/>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01" name="Line 13">
            <a:extLst>
              <a:ext uri="{FF2B5EF4-FFF2-40B4-BE49-F238E27FC236}">
                <a16:creationId xmlns:a16="http://schemas.microsoft.com/office/drawing/2014/main" id="{D199065C-7D0B-40C2-B2D6-C8B7C42D7BD5}"/>
              </a:ext>
            </a:extLst>
          </p:cNvPr>
          <p:cNvSpPr>
            <a:spLocks noChangeShapeType="1"/>
          </p:cNvSpPr>
          <p:nvPr/>
        </p:nvSpPr>
        <p:spPr bwMode="auto">
          <a:xfrm>
            <a:off x="3025655" y="3111460"/>
            <a:ext cx="864049" cy="33860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03" name="Text Box 15">
            <a:extLst>
              <a:ext uri="{FF2B5EF4-FFF2-40B4-BE49-F238E27FC236}">
                <a16:creationId xmlns:a16="http://schemas.microsoft.com/office/drawing/2014/main" id="{83973323-3FAA-442B-92BB-21420A0256D2}"/>
              </a:ext>
            </a:extLst>
          </p:cNvPr>
          <p:cNvSpPr txBox="1">
            <a:spLocks noChangeArrowheads="1"/>
          </p:cNvSpPr>
          <p:nvPr/>
        </p:nvSpPr>
        <p:spPr bwMode="auto">
          <a:xfrm>
            <a:off x="2711450" y="1514476"/>
            <a:ext cx="2070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alt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altLang="da-DK" sz="1800" b="0" i="0" u="none" strike="noStrike" kern="1200" cap="none" spc="0" normalizeH="0" baseline="0" noProof="0" dirty="0">
                <a:ln>
                  <a:noFill/>
                </a:ln>
                <a:solidFill>
                  <a:prstClr val="white"/>
                </a:solidFill>
                <a:effectLst/>
                <a:uLnTx/>
                <a:uFillTx/>
                <a:latin typeface="Calibri" panose="020F0502020204030204"/>
                <a:ea typeface="+mn-ea"/>
                <a:cs typeface="+mn-cs"/>
              </a:rPr>
              <a:t>Det indre forhold </a:t>
            </a:r>
          </a:p>
        </p:txBody>
      </p:sp>
      <p:sp>
        <p:nvSpPr>
          <p:cNvPr id="12305" name="Text Box 17">
            <a:extLst>
              <a:ext uri="{FF2B5EF4-FFF2-40B4-BE49-F238E27FC236}">
                <a16:creationId xmlns:a16="http://schemas.microsoft.com/office/drawing/2014/main" id="{CCD98D27-CBEC-4930-A535-996728C343B2}"/>
              </a:ext>
            </a:extLst>
          </p:cNvPr>
          <p:cNvSpPr txBox="1">
            <a:spLocks noChangeArrowheads="1"/>
          </p:cNvSpPr>
          <p:nvPr/>
        </p:nvSpPr>
        <p:spPr bwMode="auto">
          <a:xfrm>
            <a:off x="7659688" y="1504950"/>
            <a:ext cx="17261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alt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altLang="da-DK" sz="1800" b="0" i="0" u="none" strike="noStrike" kern="1200" cap="none" spc="0" normalizeH="0" baseline="0" noProof="0" dirty="0">
                <a:ln>
                  <a:noFill/>
                </a:ln>
                <a:solidFill>
                  <a:prstClr val="white"/>
                </a:solidFill>
                <a:effectLst/>
                <a:uLnTx/>
                <a:uFillTx/>
                <a:latin typeface="Calibri" panose="020F0502020204030204"/>
                <a:ea typeface="+mn-ea"/>
                <a:cs typeface="+mn-cs"/>
              </a:rPr>
              <a:t>Det ydre forhold</a:t>
            </a:r>
          </a:p>
        </p:txBody>
      </p:sp>
      <p:sp>
        <p:nvSpPr>
          <p:cNvPr id="12307" name="Rectangle 19">
            <a:extLst>
              <a:ext uri="{FF2B5EF4-FFF2-40B4-BE49-F238E27FC236}">
                <a16:creationId xmlns:a16="http://schemas.microsoft.com/office/drawing/2014/main" id="{9C019808-F562-47EF-A8F7-52A4510E2F6F}"/>
              </a:ext>
            </a:extLst>
          </p:cNvPr>
          <p:cNvSpPr>
            <a:spLocks noChangeArrowheads="1"/>
          </p:cNvSpPr>
          <p:nvPr/>
        </p:nvSpPr>
        <p:spPr bwMode="auto">
          <a:xfrm>
            <a:off x="2711451" y="3644900"/>
            <a:ext cx="180022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a-DK" altLang="da-DK" sz="1600"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a-DK" altLang="da-DK" sz="1600" dirty="0">
                <a:solidFill>
                  <a:prstClr val="white"/>
                </a:solidFill>
                <a:latin typeface="Calibri" panose="020F0502020204030204"/>
              </a:rPr>
              <a:t>Konstitution</a:t>
            </a:r>
            <a:endParaRPr kumimoji="0" lang="da-DK" altLang="da-DK"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altLang="da-DK" sz="1600" b="0" i="0" u="none" strike="noStrike" kern="1200" cap="none" spc="0" normalizeH="0" baseline="0" noProof="0" dirty="0">
                <a:ln>
                  <a:noFill/>
                </a:ln>
                <a:solidFill>
                  <a:prstClr val="white"/>
                </a:solidFill>
                <a:effectLst/>
                <a:uLnTx/>
                <a:uFillTx/>
                <a:latin typeface="Calibri" panose="020F0502020204030204"/>
                <a:ea typeface="+mn-ea"/>
                <a:cs typeface="+mn-cs"/>
              </a:rPr>
              <a:t>Ætiologi – skade</a:t>
            </a:r>
          </a:p>
          <a:p>
            <a:pPr marL="0" marR="0" lvl="0" indent="0" algn="l" defTabSz="457200" rtl="0" eaLnBrk="1" fontAlgn="auto" latinLnBrk="0" hangingPunct="1">
              <a:lnSpc>
                <a:spcPct val="100000"/>
              </a:lnSpc>
              <a:spcBef>
                <a:spcPts val="0"/>
              </a:spcBef>
              <a:spcAft>
                <a:spcPts val="0"/>
              </a:spcAft>
              <a:buClrTx/>
              <a:buSzTx/>
              <a:buFontTx/>
              <a:buNone/>
              <a:tabLst/>
              <a:defRPr/>
            </a:pPr>
            <a:r>
              <a:rPr lang="da-DK" altLang="da-DK" sz="1600" dirty="0">
                <a:solidFill>
                  <a:prstClr val="white"/>
                </a:solidFill>
                <a:latin typeface="Calibri" panose="020F0502020204030204"/>
              </a:rPr>
              <a:t>Personlighed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altLang="da-DK" sz="1600" b="0" i="0" u="none" strike="noStrike" kern="1200" cap="none" spc="0" normalizeH="0" baseline="0" noProof="0" dirty="0">
                <a:ln>
                  <a:noFill/>
                </a:ln>
                <a:solidFill>
                  <a:prstClr val="white"/>
                </a:solidFill>
                <a:effectLst/>
                <a:uLnTx/>
                <a:uFillTx/>
                <a:latin typeface="Calibri" panose="020F0502020204030204"/>
                <a:ea typeface="+mn-ea"/>
                <a:cs typeface="+mn-cs"/>
              </a:rPr>
              <a:t>Arv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alt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08" name="Rectangle 20">
            <a:extLst>
              <a:ext uri="{FF2B5EF4-FFF2-40B4-BE49-F238E27FC236}">
                <a16:creationId xmlns:a16="http://schemas.microsoft.com/office/drawing/2014/main" id="{663C03D1-BE9B-4DEB-B1CB-37742FD2CE5D}"/>
              </a:ext>
            </a:extLst>
          </p:cNvPr>
          <p:cNvSpPr>
            <a:spLocks noChangeArrowheads="1"/>
          </p:cNvSpPr>
          <p:nvPr/>
        </p:nvSpPr>
        <p:spPr bwMode="auto">
          <a:xfrm>
            <a:off x="7680326" y="3573463"/>
            <a:ext cx="2087563" cy="1008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altLang="da-DK" sz="1800" b="0" i="0" u="none" strike="noStrike" kern="1200" cap="none" spc="0" normalizeH="0" baseline="0" noProof="0" dirty="0">
                <a:ln>
                  <a:noFill/>
                </a:ln>
                <a:solidFill>
                  <a:prstClr val="white"/>
                </a:solidFill>
                <a:effectLst/>
                <a:uLnTx/>
                <a:uFillTx/>
                <a:latin typeface="Calibri" panose="020F0502020204030204"/>
                <a:ea typeface="+mn-ea"/>
                <a:cs typeface="+mn-cs"/>
              </a:rPr>
              <a:t>Social situation/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altLang="da-DK" sz="1800" b="0" i="0" u="none" strike="noStrike" kern="1200" cap="none" spc="0" normalizeH="0" baseline="0" noProof="0" dirty="0" err="1">
                <a:ln>
                  <a:noFill/>
                </a:ln>
                <a:solidFill>
                  <a:prstClr val="white"/>
                </a:solidFill>
                <a:effectLst/>
                <a:uLnTx/>
                <a:uFillTx/>
                <a:latin typeface="Calibri" panose="020F0502020204030204"/>
                <a:ea typeface="+mn-ea"/>
                <a:cs typeface="+mn-cs"/>
              </a:rPr>
              <a:t>kontek</a:t>
            </a:r>
            <a:r>
              <a:rPr lang="da-DK" altLang="da-DK" dirty="0" err="1">
                <a:solidFill>
                  <a:prstClr val="white"/>
                </a:solidFill>
                <a:latin typeface="Calibri" panose="020F0502020204030204"/>
              </a:rPr>
              <a:t>st</a:t>
            </a:r>
            <a:endParaRPr lang="da-DK" altLang="da-DK"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altLang="da-DK" sz="1800" b="0" i="0" u="none" strike="noStrike" kern="1200" cap="none" spc="0" normalizeH="0" baseline="0" noProof="0" dirty="0">
                <a:ln>
                  <a:noFill/>
                </a:ln>
                <a:solidFill>
                  <a:prstClr val="white"/>
                </a:solidFill>
                <a:effectLst/>
                <a:uLnTx/>
                <a:uFillTx/>
                <a:latin typeface="Calibri" panose="020F0502020204030204"/>
                <a:ea typeface="+mn-ea"/>
                <a:cs typeface="+mn-cs"/>
              </a:rPr>
              <a:t>Livsbetingelse</a:t>
            </a:r>
          </a:p>
        </p:txBody>
      </p:sp>
      <p:sp>
        <p:nvSpPr>
          <p:cNvPr id="12309" name="Rectangle 21">
            <a:extLst>
              <a:ext uri="{FF2B5EF4-FFF2-40B4-BE49-F238E27FC236}">
                <a16:creationId xmlns:a16="http://schemas.microsoft.com/office/drawing/2014/main" id="{3F42D23E-4510-44CB-A9AB-E318363F601C}"/>
              </a:ext>
            </a:extLst>
          </p:cNvPr>
          <p:cNvSpPr>
            <a:spLocks noChangeArrowheads="1"/>
          </p:cNvSpPr>
          <p:nvPr/>
        </p:nvSpPr>
        <p:spPr bwMode="auto">
          <a:xfrm>
            <a:off x="5087939" y="4292600"/>
            <a:ext cx="1944687" cy="15978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altLang="da-DK" sz="1800" b="0" i="0" u="none" strike="noStrike" kern="1200" cap="none" spc="0" normalizeH="0" baseline="0" noProof="0" dirty="0">
                <a:ln>
                  <a:noFill/>
                </a:ln>
                <a:solidFill>
                  <a:srgbClr val="FF0000"/>
                </a:solidFill>
                <a:effectLst/>
                <a:uLnTx/>
                <a:uFillTx/>
                <a:latin typeface="Calibri" panose="020F0502020204030204"/>
                <a:ea typeface="+mn-ea"/>
                <a:cs typeface="+mn-cs"/>
              </a:rPr>
              <a:t>Den subjektive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altLang="da-DK" sz="1800" b="0" i="0" u="none" strike="noStrike" kern="1200" cap="none" spc="0" normalizeH="0" baseline="0" noProof="0" dirty="0">
                <a:ln>
                  <a:noFill/>
                </a:ln>
                <a:solidFill>
                  <a:srgbClr val="FF0000"/>
                </a:solidFill>
                <a:effectLst/>
                <a:uLnTx/>
                <a:uFillTx/>
                <a:latin typeface="Calibri" panose="020F0502020204030204"/>
                <a:ea typeface="+mn-ea"/>
                <a:cs typeface="+mn-cs"/>
              </a:rPr>
              <a:t>Perception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altLang="da-DK" sz="1800" b="0" i="0" u="none" strike="noStrike" kern="1200" cap="none" spc="0" normalizeH="0" baseline="0" noProof="0" dirty="0">
                <a:ln>
                  <a:noFill/>
                </a:ln>
                <a:solidFill>
                  <a:srgbClr val="FF0000"/>
                </a:solidFill>
                <a:effectLst/>
                <a:uLnTx/>
                <a:uFillTx/>
                <a:latin typeface="Calibri" panose="020F0502020204030204"/>
                <a:ea typeface="+mn-ea"/>
                <a:cs typeface="+mn-cs"/>
              </a:rPr>
              <a:t>Oplevelse</a:t>
            </a:r>
          </a:p>
          <a:p>
            <a:pPr marL="0" marR="0" lvl="0" indent="0" algn="l" defTabSz="457200" rtl="0" eaLnBrk="1" fontAlgn="auto" latinLnBrk="0" hangingPunct="1">
              <a:lnSpc>
                <a:spcPct val="100000"/>
              </a:lnSpc>
              <a:spcBef>
                <a:spcPts val="0"/>
              </a:spcBef>
              <a:spcAft>
                <a:spcPts val="0"/>
              </a:spcAft>
              <a:buClrTx/>
              <a:buSzTx/>
              <a:buFontTx/>
              <a:buNone/>
              <a:tabLst/>
              <a:defRPr/>
            </a:pPr>
            <a:r>
              <a:rPr lang="da-DK" altLang="da-DK" dirty="0">
                <a:solidFill>
                  <a:srgbClr val="FF0000"/>
                </a:solidFill>
                <a:latin typeface="Calibri" panose="020F0502020204030204"/>
              </a:rPr>
              <a:t>Forvaltning</a:t>
            </a:r>
            <a:r>
              <a:rPr kumimoji="0" lang="da-DK" altLang="da-DK"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altLang="da-DK"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1" name="Line 13">
            <a:extLst>
              <a:ext uri="{FF2B5EF4-FFF2-40B4-BE49-F238E27FC236}">
                <a16:creationId xmlns:a16="http://schemas.microsoft.com/office/drawing/2014/main" id="{22CD0622-7613-467B-BDFB-3E8D4618583D}"/>
              </a:ext>
            </a:extLst>
          </p:cNvPr>
          <p:cNvSpPr>
            <a:spLocks noChangeShapeType="1"/>
          </p:cNvSpPr>
          <p:nvPr/>
        </p:nvSpPr>
        <p:spPr bwMode="auto">
          <a:xfrm>
            <a:off x="3028470" y="3111460"/>
            <a:ext cx="864049" cy="33860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36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343B7-20AD-4359-AE30-D497A74CDC61}"/>
              </a:ext>
            </a:extLst>
          </p:cNvPr>
          <p:cNvSpPr>
            <a:spLocks noGrp="1"/>
          </p:cNvSpPr>
          <p:nvPr>
            <p:ph type="title"/>
          </p:nvPr>
        </p:nvSpPr>
        <p:spPr/>
        <p:txBody>
          <a:bodyPr>
            <a:normAutofit/>
          </a:bodyPr>
          <a:lstStyle/>
          <a:p>
            <a:r>
              <a:rPr lang="da-DK" sz="2400" dirty="0"/>
              <a:t>Den psykisk realitet ved hjerneskade – centrale aspekter:</a:t>
            </a:r>
            <a:br>
              <a:rPr lang="da-DK" sz="2400" dirty="0"/>
            </a:br>
            <a:br>
              <a:rPr lang="da-DK" sz="2400" dirty="0"/>
            </a:br>
            <a:r>
              <a:rPr lang="da-DK" sz="3600" dirty="0">
                <a:solidFill>
                  <a:srgbClr val="FF0000"/>
                </a:solidFill>
              </a:rPr>
              <a:t>Tab/traume</a:t>
            </a:r>
          </a:p>
        </p:txBody>
      </p:sp>
      <p:sp>
        <p:nvSpPr>
          <p:cNvPr id="3" name="Pladsholder til indhold 2">
            <a:extLst>
              <a:ext uri="{FF2B5EF4-FFF2-40B4-BE49-F238E27FC236}">
                <a16:creationId xmlns:a16="http://schemas.microsoft.com/office/drawing/2014/main" id="{F51B2CD4-3A17-465F-8BC7-FCBF7A63EDCA}"/>
              </a:ext>
            </a:extLst>
          </p:cNvPr>
          <p:cNvSpPr>
            <a:spLocks noGrp="1"/>
          </p:cNvSpPr>
          <p:nvPr>
            <p:ph idx="1"/>
          </p:nvPr>
        </p:nvSpPr>
        <p:spPr/>
        <p:txBody>
          <a:bodyPr>
            <a:normAutofit/>
          </a:bodyPr>
          <a:lstStyle/>
          <a:p>
            <a:r>
              <a:rPr lang="da-DK" dirty="0"/>
              <a:t>Hvad er oplevelsen af de primære tab/traumer – de sekundære tab/traumer?</a:t>
            </a:r>
          </a:p>
          <a:p>
            <a:pPr lvl="1"/>
            <a:r>
              <a:rPr lang="da-DK" dirty="0"/>
              <a:t>Afhængig af omfang af skade, af personlighed og tidligere traumer</a:t>
            </a:r>
          </a:p>
          <a:p>
            <a:pPr marL="457200" lvl="1" indent="0">
              <a:buNone/>
            </a:pPr>
            <a:endParaRPr lang="da-DK" dirty="0"/>
          </a:p>
          <a:p>
            <a:pPr lvl="1"/>
            <a:r>
              <a:rPr lang="da-DK" dirty="0"/>
              <a:t>Tabet af fuldt funktionsniveau ?</a:t>
            </a:r>
          </a:p>
          <a:p>
            <a:pPr lvl="1"/>
            <a:r>
              <a:rPr lang="da-DK" dirty="0"/>
              <a:t>Tabet af usårlighed/udødelighed ?</a:t>
            </a:r>
          </a:p>
          <a:p>
            <a:pPr lvl="1"/>
            <a:r>
              <a:rPr lang="da-DK" dirty="0"/>
              <a:t>Tabet af uafhængighed, frihed i udfoldelse ?</a:t>
            </a:r>
          </a:p>
          <a:p>
            <a:pPr lvl="1"/>
            <a:endParaRPr lang="da-DK" dirty="0"/>
          </a:p>
          <a:p>
            <a:pPr lvl="1"/>
            <a:r>
              <a:rPr lang="da-DK" dirty="0"/>
              <a:t>Trangen til </a:t>
            </a:r>
            <a:r>
              <a:rPr lang="da-DK" dirty="0" err="1"/>
              <a:t>genvindelse</a:t>
            </a:r>
            <a:r>
              <a:rPr lang="da-DK" dirty="0"/>
              <a:t> af normalitet er overvældende ! (Syg/rask)</a:t>
            </a:r>
          </a:p>
          <a:p>
            <a:pPr lvl="2"/>
            <a:r>
              <a:rPr lang="da-DK" dirty="0"/>
              <a:t>Fokus på opretholdelse af selvbillede, -forståelse, identitet/identificerbarhed/genkendelse</a:t>
            </a:r>
          </a:p>
          <a:p>
            <a:endParaRPr lang="da-DK" dirty="0"/>
          </a:p>
        </p:txBody>
      </p:sp>
      <p:sp>
        <p:nvSpPr>
          <p:cNvPr id="4" name="Pladsholder til sidefod 3">
            <a:extLst>
              <a:ext uri="{FF2B5EF4-FFF2-40B4-BE49-F238E27FC236}">
                <a16:creationId xmlns:a16="http://schemas.microsoft.com/office/drawing/2014/main" id="{9A7B17F6-ED5E-44E0-AA9C-EDCAD4E0DEA2}"/>
              </a:ext>
            </a:extLst>
          </p:cNvPr>
          <p:cNvSpPr>
            <a:spLocks noGrp="1"/>
          </p:cNvSpPr>
          <p:nvPr>
            <p:ph type="ftr" sz="quarter" idx="11"/>
          </p:nvPr>
        </p:nvSpPr>
        <p:spPr/>
        <p:txBody>
          <a:bodyPr/>
          <a:lstStyle/>
          <a:p>
            <a:r>
              <a:rPr lang="da-DK"/>
              <a:t>Hanne Nielsen Specialist og supervisor i  Neuropsykologi. Specialist og supervisor i Klinisk psykologi/psykoterapi</a:t>
            </a:r>
            <a:endParaRPr lang="da-DK" dirty="0"/>
          </a:p>
        </p:txBody>
      </p:sp>
    </p:spTree>
    <p:extLst>
      <p:ext uri="{BB962C8B-B14F-4D97-AF65-F5344CB8AC3E}">
        <p14:creationId xmlns:p14="http://schemas.microsoft.com/office/powerpoint/2010/main" val="1376782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D81FB-558F-4729-B1CB-1FB32C71283B}"/>
              </a:ext>
            </a:extLst>
          </p:cNvPr>
          <p:cNvSpPr>
            <a:spLocks noGrp="1"/>
          </p:cNvSpPr>
          <p:nvPr>
            <p:ph type="title"/>
          </p:nvPr>
        </p:nvSpPr>
        <p:spPr/>
        <p:txBody>
          <a:bodyPr>
            <a:normAutofit/>
          </a:bodyPr>
          <a:lstStyle/>
          <a:p>
            <a:r>
              <a:rPr lang="da-DK" sz="3600" dirty="0"/>
              <a:t>Det primære og det sekundære varierer over tid</a:t>
            </a:r>
          </a:p>
        </p:txBody>
      </p:sp>
      <p:sp>
        <p:nvSpPr>
          <p:cNvPr id="3" name="Pladsholder til indhold 2">
            <a:extLst>
              <a:ext uri="{FF2B5EF4-FFF2-40B4-BE49-F238E27FC236}">
                <a16:creationId xmlns:a16="http://schemas.microsoft.com/office/drawing/2014/main" id="{1F77DF45-5AE2-4750-85F7-0DCE001AC002}"/>
              </a:ext>
            </a:extLst>
          </p:cNvPr>
          <p:cNvSpPr>
            <a:spLocks noGrp="1"/>
          </p:cNvSpPr>
          <p:nvPr>
            <p:ph idx="1"/>
          </p:nvPr>
        </p:nvSpPr>
        <p:spPr/>
        <p:txBody>
          <a:bodyPr>
            <a:normAutofit/>
          </a:bodyPr>
          <a:lstStyle/>
          <a:p>
            <a:r>
              <a:rPr lang="da-DK" dirty="0"/>
              <a:t>Fra </a:t>
            </a:r>
            <a:r>
              <a:rPr lang="da-DK" b="1" dirty="0">
                <a:solidFill>
                  <a:srgbClr val="FF0000"/>
                </a:solidFill>
              </a:rPr>
              <a:t>diffus undtagelsestilstand </a:t>
            </a:r>
            <a:r>
              <a:rPr lang="da-DK" dirty="0"/>
              <a:t>– manglende bevidsthed/indsigt</a:t>
            </a:r>
          </a:p>
          <a:p>
            <a:r>
              <a:rPr lang="da-DK" dirty="0"/>
              <a:t>Dernæst gryende bevidsthed og erkendelse, udløsning af frygt/angst og impuls til kamp for psykisk overlevelse, normalitet </a:t>
            </a:r>
          </a:p>
          <a:p>
            <a:r>
              <a:rPr lang="da-DK" dirty="0"/>
              <a:t>En proces fra identitetsforvirring og påvirket selvforståelse – angst/frygt </a:t>
            </a:r>
            <a:r>
              <a:rPr lang="da-DK" b="1" dirty="0">
                <a:solidFill>
                  <a:srgbClr val="FF0000"/>
                </a:solidFill>
              </a:rPr>
              <a:t>til erkendelse af mere differentierede traumer/tab </a:t>
            </a:r>
          </a:p>
          <a:p>
            <a:r>
              <a:rPr lang="da-DK" dirty="0"/>
              <a:t>Det samtidige møde med fagprofessionelle og samfundsmæssige institutioner !!</a:t>
            </a:r>
          </a:p>
          <a:p>
            <a:r>
              <a:rPr lang="da-DK" dirty="0"/>
              <a:t>Nye tab/traumer?</a:t>
            </a:r>
          </a:p>
          <a:p>
            <a:endParaRPr lang="da-DK" dirty="0"/>
          </a:p>
          <a:p>
            <a:pPr marL="0" indent="0">
              <a:buNone/>
            </a:pPr>
            <a:endParaRPr lang="da-DK" dirty="0"/>
          </a:p>
          <a:p>
            <a:endParaRPr lang="da-DK" dirty="0"/>
          </a:p>
        </p:txBody>
      </p:sp>
      <p:sp>
        <p:nvSpPr>
          <p:cNvPr id="4" name="Pladsholder til sidefod 3">
            <a:extLst>
              <a:ext uri="{FF2B5EF4-FFF2-40B4-BE49-F238E27FC236}">
                <a16:creationId xmlns:a16="http://schemas.microsoft.com/office/drawing/2014/main" id="{EC8675E9-077F-4E6A-BCC4-E07D6DBE6810}"/>
              </a:ext>
            </a:extLst>
          </p:cNvPr>
          <p:cNvSpPr>
            <a:spLocks noGrp="1"/>
          </p:cNvSpPr>
          <p:nvPr>
            <p:ph type="ftr" sz="quarter" idx="11"/>
          </p:nvPr>
        </p:nvSpPr>
        <p:spPr/>
        <p:txBody>
          <a:bodyPr/>
          <a:lstStyle/>
          <a:p>
            <a:r>
              <a:rPr lang="da-DK"/>
              <a:t>Hanne Nielsen Specialist og supervisor i  Neuropsykologi. Specialist og supervisor i Klinisk psykologi/psykoterapi</a:t>
            </a:r>
          </a:p>
        </p:txBody>
      </p:sp>
    </p:spTree>
    <p:extLst>
      <p:ext uri="{BB962C8B-B14F-4D97-AF65-F5344CB8AC3E}">
        <p14:creationId xmlns:p14="http://schemas.microsoft.com/office/powerpoint/2010/main" val="1732704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t>Hvad sker der når kurven for spontan bedring knækker?? </a:t>
            </a:r>
          </a:p>
        </p:txBody>
      </p:sp>
      <p:sp>
        <p:nvSpPr>
          <p:cNvPr id="3" name="Pladsholder til indhold 2"/>
          <p:cNvSpPr>
            <a:spLocks noGrp="1"/>
          </p:cNvSpPr>
          <p:nvPr>
            <p:ph idx="1"/>
          </p:nvPr>
        </p:nvSpPr>
        <p:spPr>
          <a:xfrm>
            <a:off x="2176298" y="1412777"/>
            <a:ext cx="7886700" cy="4762118"/>
          </a:xfrm>
        </p:spPr>
        <p:txBody>
          <a:bodyPr>
            <a:normAutofit fontScale="70000" lnSpcReduction="20000"/>
          </a:bodyPr>
          <a:lstStyle/>
          <a:p>
            <a:pPr marL="0" indent="0">
              <a:buNone/>
            </a:pPr>
            <a:endParaRPr lang="da-DK" dirty="0"/>
          </a:p>
          <a:p>
            <a:r>
              <a:rPr lang="da-DK" b="1" dirty="0"/>
              <a:t>Lavere tolerance for negativ affekt  - højere beredskab/stress/angst</a:t>
            </a:r>
          </a:p>
          <a:p>
            <a:endParaRPr lang="da-DK" b="1" dirty="0"/>
          </a:p>
          <a:p>
            <a:r>
              <a:rPr lang="da-DK" b="1" dirty="0"/>
              <a:t>Hjernen stresses unødigt – risiko for flere kognitive problemer</a:t>
            </a:r>
          </a:p>
          <a:p>
            <a:pPr marL="342900" lvl="1" indent="0">
              <a:buNone/>
            </a:pPr>
            <a:endParaRPr lang="da-DK" b="1" dirty="0"/>
          </a:p>
          <a:p>
            <a:r>
              <a:rPr lang="da-DK" b="1" dirty="0" err="1"/>
              <a:t>Dekompensationens</a:t>
            </a:r>
            <a:r>
              <a:rPr lang="da-DK" b="1" dirty="0"/>
              <a:t> onde cirkel (</a:t>
            </a:r>
            <a:r>
              <a:rPr lang="da-DK" b="1" dirty="0" err="1"/>
              <a:t>neurotiseringen</a:t>
            </a:r>
            <a:r>
              <a:rPr lang="da-DK" b="1" dirty="0"/>
              <a:t>):</a:t>
            </a:r>
          </a:p>
          <a:p>
            <a:pPr lvl="1"/>
            <a:r>
              <a:rPr lang="da-DK" dirty="0"/>
              <a:t>Sikkerheds- og undgåelsesstrategier:</a:t>
            </a:r>
          </a:p>
          <a:p>
            <a:pPr lvl="2"/>
            <a:r>
              <a:rPr lang="da-DK" dirty="0"/>
              <a:t>”Jeg gør som jeg plejer ” – </a:t>
            </a:r>
            <a:r>
              <a:rPr lang="da-DK" dirty="0" err="1"/>
              <a:t>neglect</a:t>
            </a:r>
            <a:r>
              <a:rPr lang="da-DK" dirty="0"/>
              <a:t>/</a:t>
            </a:r>
            <a:r>
              <a:rPr lang="da-DK" dirty="0" err="1"/>
              <a:t>benægten</a:t>
            </a:r>
            <a:r>
              <a:rPr lang="da-DK" dirty="0"/>
              <a:t> af vanskeligheder/normalisering</a:t>
            </a:r>
          </a:p>
          <a:p>
            <a:pPr lvl="2"/>
            <a:r>
              <a:rPr lang="da-DK" dirty="0"/>
              <a:t>”Jeg magter ingenting” – </a:t>
            </a:r>
            <a:r>
              <a:rPr lang="da-DK" dirty="0" err="1"/>
              <a:t>hyperresponsivitet</a:t>
            </a:r>
            <a:r>
              <a:rPr lang="da-DK" dirty="0"/>
              <a:t> for ethvert kropsligt signal/passivisering</a:t>
            </a:r>
          </a:p>
          <a:p>
            <a:pPr lvl="2"/>
            <a:r>
              <a:rPr lang="da-DK" dirty="0"/>
              <a:t>Overdreven og rigid anvendelse af kontrol og systemer</a:t>
            </a:r>
          </a:p>
          <a:p>
            <a:pPr lvl="2"/>
            <a:r>
              <a:rPr lang="da-DK" dirty="0"/>
              <a:t>Passivitet, </a:t>
            </a:r>
            <a:r>
              <a:rPr lang="da-DK" dirty="0" err="1"/>
              <a:t>ogivelse</a:t>
            </a:r>
            <a:endParaRPr lang="da-DK" dirty="0"/>
          </a:p>
          <a:p>
            <a:pPr lvl="1"/>
            <a:endParaRPr lang="da-DK" dirty="0"/>
          </a:p>
          <a:p>
            <a:pPr lvl="1"/>
            <a:r>
              <a:rPr lang="da-DK" dirty="0"/>
              <a:t>Tab af den graduerede aktivering, der er forudsætning for opbygning</a:t>
            </a:r>
          </a:p>
          <a:p>
            <a:pPr lvl="1"/>
            <a:r>
              <a:rPr lang="da-DK" dirty="0"/>
              <a:t>Forstærkning af over- / underaktivering </a:t>
            </a:r>
          </a:p>
          <a:p>
            <a:pPr marL="0" indent="0">
              <a:buNone/>
            </a:pPr>
            <a:endParaRPr lang="da-DK" dirty="0"/>
          </a:p>
          <a:p>
            <a:r>
              <a:rPr lang="da-DK" b="1" dirty="0"/>
              <a:t>Vanskeligt at bryde afhængigheden af den umiddelbare bedring</a:t>
            </a:r>
          </a:p>
          <a:p>
            <a:endParaRPr lang="da-DK" dirty="0"/>
          </a:p>
        </p:txBody>
      </p:sp>
      <p:sp>
        <p:nvSpPr>
          <p:cNvPr id="4" name="Pladsholder til sidefod 3"/>
          <p:cNvSpPr>
            <a:spLocks noGrp="1"/>
          </p:cNvSpPr>
          <p:nvPr>
            <p:ph type="ftr" sz="quarter" idx="11"/>
          </p:nvPr>
        </p:nvSpPr>
        <p:spPr/>
        <p:txBody>
          <a:bodyPr/>
          <a:lstStyle/>
          <a:p>
            <a:r>
              <a:rPr lang="da-DK" altLang="da-DK"/>
              <a:t>Hanne Nielsen Specialist og supervisor i  Neuropsykologi. Specialist og supervisor i Klinisk psykologi/psykoterapi</a:t>
            </a:r>
          </a:p>
        </p:txBody>
      </p:sp>
    </p:spTree>
    <p:extLst>
      <p:ext uri="{BB962C8B-B14F-4D97-AF65-F5344CB8AC3E}">
        <p14:creationId xmlns:p14="http://schemas.microsoft.com/office/powerpoint/2010/main" val="91877623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2879</Words>
  <Application>Microsoft Office PowerPoint</Application>
  <PresentationFormat>Widescreen</PresentationFormat>
  <Paragraphs>350</Paragraphs>
  <Slides>34</Slides>
  <Notes>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34</vt:i4>
      </vt:variant>
    </vt:vector>
  </HeadingPairs>
  <TitlesOfParts>
    <vt:vector size="39" baseType="lpstr">
      <vt:lpstr>Arial</vt:lpstr>
      <vt:lpstr>Calibri</vt:lpstr>
      <vt:lpstr>Calibri Light</vt:lpstr>
      <vt:lpstr>Wingdings</vt:lpstr>
      <vt:lpstr>Office-tema</vt:lpstr>
      <vt:lpstr>   Personlighed og erhvervet hjerneskade Personlighedens betydning for intervention og outcome   </vt:lpstr>
      <vt:lpstr>Personlighedsmæssige forudsætninger for at integrere en hjerneskade</vt:lpstr>
      <vt:lpstr>Psykiske forudsætninger for at rumme en ændret tilstand/livssituation???</vt:lpstr>
      <vt:lpstr>Behov for komplekse modeller til komplekse realiteter</vt:lpstr>
      <vt:lpstr>Diatese (sårbarhed) – Stress modellen En simplificeret multifaktoriel sygdomsforståelse</vt:lpstr>
      <vt:lpstr>Diatese – Stress Modellen revideret En interaktiv, dynamisk model  (S.Harder et al: Sårbarhed – diatese-stress-modellen til diskussion. H.Reitzel.2008</vt:lpstr>
      <vt:lpstr>Den psykisk realitet ved hjerneskade – centrale aspekter:  Tab/traume</vt:lpstr>
      <vt:lpstr>Det primære og det sekundære varierer over tid</vt:lpstr>
      <vt:lpstr>Hvad sker der når kurven for spontan bedring knækker?? </vt:lpstr>
      <vt:lpstr>Den spontane bedring:</vt:lpstr>
      <vt:lpstr>De psykiske depoter:</vt:lpstr>
      <vt:lpstr>Kronificerings-risiko</vt:lpstr>
      <vt:lpstr>Hvornår er noget et tab / traume</vt:lpstr>
      <vt:lpstr>Når tabet/traumet knytter sig til en hjerneskade</vt:lpstr>
      <vt:lpstr>Forskning indenfor 5-faktor modellen:</vt:lpstr>
      <vt:lpstr>5-faktor modellen </vt:lpstr>
      <vt:lpstr>Og så alligevel ? Indtryk fra en bred klinisk praksis</vt:lpstr>
      <vt:lpstr>Hvordan kan vi danne os indtryk af forudsætningerne for at integrere forandring i tilstand og livssituation? </vt:lpstr>
      <vt:lpstr>Påvirkningsfænomener – egne reaktioner</vt:lpstr>
      <vt:lpstr>Det er personen der skal bære skaden</vt:lpstr>
      <vt:lpstr> Den personlige udrustning:   </vt:lpstr>
      <vt:lpstr>Kombinationer af egenskaber:</vt:lpstr>
      <vt:lpstr>Den aktive dynamiske selv-regulering ved oplevet pres:</vt:lpstr>
      <vt:lpstr>Den aktive dynamiske regulering ift den anden</vt:lpstr>
      <vt:lpstr> Alt det vi kalder: Resiliens </vt:lpstr>
      <vt:lpstr>Efter skaden forstået som et psykisk traume</vt:lpstr>
      <vt:lpstr>Eksempler på særligt sårbare typer</vt:lpstr>
      <vt:lpstr>PowerPoint-præsentation</vt:lpstr>
      <vt:lpstr>Dynamisk forstærkning af symptomer</vt:lpstr>
      <vt:lpstr>Efter skaden oplevet som et integrerbart tab</vt:lpstr>
      <vt:lpstr>Dynamisk forstærkning af robusthed</vt:lpstr>
      <vt:lpstr>Hvor står vi som hjælpere? De velkendte neuropsykologiske/-pædagogiske statements</vt:lpstr>
      <vt:lpstr>Rammen omkring den neurofaglige behandling – inddragelse af det personlighedsmæssige aspekt</vt:lpstr>
      <vt:lpstr>Når rammen skal udvides/afgrænses… som ved udtalte typer/personlighedsforstyrrelser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Personlighed og erhvervet hjerneskade Personlighedens betydning for intervention og outcome</dc:title>
  <dc:creator>Hanne Nielsen</dc:creator>
  <cp:lastModifiedBy>Hanne Nielsen</cp:lastModifiedBy>
  <cp:revision>5</cp:revision>
  <dcterms:created xsi:type="dcterms:W3CDTF">2020-10-08T10:11:41Z</dcterms:created>
  <dcterms:modified xsi:type="dcterms:W3CDTF">2020-10-09T05:33:26Z</dcterms:modified>
</cp:coreProperties>
</file>